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 id="2147483675" r:id="rId3"/>
    <p:sldMasterId id="2147483683" r:id="rId4"/>
  </p:sldMasterIdLst>
  <p:notesMasterIdLst>
    <p:notesMasterId r:id="rId16"/>
  </p:notesMasterIdLst>
  <p:sldIdLst>
    <p:sldId id="256" r:id="rId5"/>
    <p:sldId id="260" r:id="rId6"/>
    <p:sldId id="262" r:id="rId7"/>
    <p:sldId id="257" r:id="rId8"/>
    <p:sldId id="258" r:id="rId9"/>
    <p:sldId id="261" r:id="rId10"/>
    <p:sldId id="445" r:id="rId11"/>
    <p:sldId id="448" r:id="rId12"/>
    <p:sldId id="449" r:id="rId13"/>
    <p:sldId id="263" r:id="rId14"/>
    <p:sldId id="259"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00" autoAdjust="0"/>
    <p:restoredTop sz="82688" autoAdjust="0"/>
  </p:normalViewPr>
  <p:slideViewPr>
    <p:cSldViewPr snapToGrid="0">
      <p:cViewPr varScale="1">
        <p:scale>
          <a:sx n="40" d="100"/>
          <a:sy n="40" d="100"/>
        </p:scale>
        <p:origin x="600" y="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C89F97-B424-4340-ACCD-B7F43419E09B}" type="doc">
      <dgm:prSet loTypeId="urn:microsoft.com/office/officeart/2008/layout/VerticalCurvedList" loCatId="list" qsTypeId="urn:microsoft.com/office/officeart/2005/8/quickstyle/3d2" qsCatId="3D" csTypeId="urn:microsoft.com/office/officeart/2005/8/colors/colorful5" csCatId="colorful" phldr="1"/>
      <dgm:spPr/>
      <dgm:t>
        <a:bodyPr/>
        <a:lstStyle/>
        <a:p>
          <a:endParaRPr lang="en-GB"/>
        </a:p>
      </dgm:t>
    </dgm:pt>
    <dgm:pt modelId="{A0F80E28-AAB7-4E46-AA38-7BB4D30E87F6}">
      <dgm:prSet phldrT="[Text]"/>
      <dgm:spPr>
        <a:xfrm>
          <a:off x="752110" y="541866"/>
          <a:ext cx="8803918" cy="1083733"/>
        </a:xfrm>
        <a:prstGeom prst="rect">
          <a:avLst/>
        </a:prstGeo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GB" dirty="0">
              <a:solidFill>
                <a:sysClr val="window" lastClr="FFFFFF"/>
              </a:solidFill>
              <a:latin typeface="Calibri" panose="020F0502020204030204"/>
              <a:ea typeface="+mn-ea"/>
              <a:cs typeface="+mn-cs"/>
            </a:rPr>
            <a:t>1. Sign in to the ‘old’ agent portal</a:t>
          </a:r>
        </a:p>
      </dgm:t>
    </dgm:pt>
    <dgm:pt modelId="{43A27EFC-DBE7-4254-A1F3-FD638A08ACA9}" type="parTrans" cxnId="{CC16D915-25A4-476E-827D-406F08D2FB5A}">
      <dgm:prSet/>
      <dgm:spPr/>
      <dgm:t>
        <a:bodyPr/>
        <a:lstStyle/>
        <a:p>
          <a:endParaRPr lang="en-GB"/>
        </a:p>
      </dgm:t>
    </dgm:pt>
    <dgm:pt modelId="{427D887B-DCC9-45B8-8796-35A20347AE0B}" type="sibTrans" cxnId="{CC16D915-25A4-476E-827D-406F08D2FB5A}">
      <dgm:prSet/>
      <dgm:spPr>
        <a:xfrm>
          <a:off x="-6125176" y="-937410"/>
          <a:ext cx="7293488" cy="7293488"/>
        </a:xfrm>
        <a:prstGeom prst="blockArc">
          <a:avLst>
            <a:gd name="adj1" fmla="val 18900000"/>
            <a:gd name="adj2" fmla="val 2700000"/>
            <a:gd name="adj3" fmla="val 296"/>
          </a:avLst>
        </a:prstGeom>
        <a:noFill/>
        <a:ln w="12700" cap="flat" cmpd="sng" algn="ctr">
          <a:solidFill>
            <a:srgbClr val="70AD47">
              <a:hueOff val="0"/>
              <a:satOff val="0"/>
              <a:lumOff val="0"/>
              <a:alphaOff val="0"/>
            </a:srgbClr>
          </a:solidFill>
          <a:prstDash val="solid"/>
          <a:miter lim="800000"/>
        </a:ln>
        <a:effectLst/>
        <a:scene3d>
          <a:camera prst="orthographicFront"/>
          <a:lightRig rig="threePt" dir="t">
            <a:rot lat="0" lon="0" rev="7500000"/>
          </a:lightRig>
        </a:scene3d>
        <a:sp3d z="-40000" prstMaterial="matte"/>
      </dgm:spPr>
      <dgm:t>
        <a:bodyPr/>
        <a:lstStyle/>
        <a:p>
          <a:endParaRPr lang="en-GB"/>
        </a:p>
      </dgm:t>
    </dgm:pt>
    <dgm:pt modelId="{D7A06361-B39B-47A0-A8A1-2B295914AAD2}">
      <dgm:prSet phldrT="[Text]"/>
      <dgm:spPr>
        <a:xfrm>
          <a:off x="1146048" y="2167466"/>
          <a:ext cx="8409981" cy="1083733"/>
        </a:xfrm>
        <a:prstGeom prst="rect">
          <a:avLst/>
        </a:prstGeom>
        <a:gradFill rotWithShape="0">
          <a:gsLst>
            <a:gs pos="0">
              <a:srgbClr val="4472C4">
                <a:hueOff val="-3676672"/>
                <a:satOff val="-5114"/>
                <a:lumOff val="-1961"/>
                <a:alphaOff val="0"/>
                <a:satMod val="103000"/>
                <a:lumMod val="102000"/>
                <a:tint val="94000"/>
              </a:srgbClr>
            </a:gs>
            <a:gs pos="50000">
              <a:srgbClr val="4472C4">
                <a:hueOff val="-3676672"/>
                <a:satOff val="-5114"/>
                <a:lumOff val="-1961"/>
                <a:alphaOff val="0"/>
                <a:satMod val="110000"/>
                <a:lumMod val="100000"/>
                <a:shade val="100000"/>
              </a:srgbClr>
            </a:gs>
            <a:gs pos="100000">
              <a:srgbClr val="4472C4">
                <a:hueOff val="-3676672"/>
                <a:satOff val="-5114"/>
                <a:lumOff val="-1961"/>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GB" dirty="0">
              <a:solidFill>
                <a:sysClr val="window" lastClr="FFFFFF"/>
              </a:solidFill>
              <a:latin typeface="Calibri" panose="020F0502020204030204"/>
              <a:ea typeface="+mn-ea"/>
              <a:cs typeface="+mn-cs"/>
            </a:rPr>
            <a:t>2. Check whether the obligation to file the VAT return is showing. If yes, the return can be filed from the ‘old’ agent portal. If not, the client’s VAT record has been migrated to ETMP</a:t>
          </a:r>
        </a:p>
      </dgm:t>
    </dgm:pt>
    <dgm:pt modelId="{7B14D385-3524-49C0-B4A4-F8355C01A219}" type="parTrans" cxnId="{A38FC188-C8BB-4E77-B4ED-13BA2A6FEC09}">
      <dgm:prSet/>
      <dgm:spPr/>
      <dgm:t>
        <a:bodyPr/>
        <a:lstStyle/>
        <a:p>
          <a:endParaRPr lang="en-GB"/>
        </a:p>
      </dgm:t>
    </dgm:pt>
    <dgm:pt modelId="{41A22F93-46A9-4065-A67F-8062B6A5936B}" type="sibTrans" cxnId="{A38FC188-C8BB-4E77-B4ED-13BA2A6FEC09}">
      <dgm:prSet/>
      <dgm:spPr/>
      <dgm:t>
        <a:bodyPr/>
        <a:lstStyle/>
        <a:p>
          <a:endParaRPr lang="en-GB"/>
        </a:p>
      </dgm:t>
    </dgm:pt>
    <dgm:pt modelId="{A3BF9BB9-50A8-4B92-8D47-92BDDD1B59D5}">
      <dgm:prSet phldrT="[Text]"/>
      <dgm:spPr>
        <a:xfrm>
          <a:off x="752110" y="3793066"/>
          <a:ext cx="8803918" cy="1083733"/>
        </a:xfrm>
        <a:prstGeom prst="rect">
          <a:avLst/>
        </a:prstGeom>
        <a:gradFill rotWithShape="0">
          <a:gsLst>
            <a:gs pos="0">
              <a:srgbClr val="4472C4">
                <a:hueOff val="-7353344"/>
                <a:satOff val="-10228"/>
                <a:lumOff val="-3922"/>
                <a:alphaOff val="0"/>
                <a:satMod val="103000"/>
                <a:lumMod val="102000"/>
                <a:tint val="94000"/>
              </a:srgbClr>
            </a:gs>
            <a:gs pos="50000">
              <a:srgbClr val="4472C4">
                <a:hueOff val="-7353344"/>
                <a:satOff val="-10228"/>
                <a:lumOff val="-3922"/>
                <a:alphaOff val="0"/>
                <a:satMod val="110000"/>
                <a:lumMod val="100000"/>
                <a:shade val="100000"/>
              </a:srgbClr>
            </a:gs>
            <a:gs pos="100000">
              <a:srgbClr val="4472C4">
                <a:hueOff val="-7353344"/>
                <a:satOff val="-10228"/>
                <a:lumOff val="-3922"/>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GB">
              <a:solidFill>
                <a:sysClr val="window" lastClr="FFFFFF"/>
              </a:solidFill>
              <a:latin typeface="Calibri" panose="020F0502020204030204"/>
              <a:ea typeface="+mn-ea"/>
              <a:cs typeface="+mn-cs"/>
            </a:rPr>
            <a:t>3. Sign </a:t>
          </a:r>
          <a:r>
            <a:rPr lang="en-GB" dirty="0">
              <a:solidFill>
                <a:sysClr val="window" lastClr="FFFFFF"/>
              </a:solidFill>
              <a:latin typeface="Calibri" panose="020F0502020204030204"/>
              <a:ea typeface="+mn-ea"/>
              <a:cs typeface="+mn-cs"/>
            </a:rPr>
            <a:t>in to the ASA and submit the client’s VAT return from the similar non-MTD VAT filing service that is available from the ASA</a:t>
          </a:r>
        </a:p>
      </dgm:t>
    </dgm:pt>
    <dgm:pt modelId="{02D8189B-803F-487A-9249-DD912EFF87C7}" type="parTrans" cxnId="{73212544-0A33-43F2-B075-C1A4DF9E83B4}">
      <dgm:prSet/>
      <dgm:spPr/>
      <dgm:t>
        <a:bodyPr/>
        <a:lstStyle/>
        <a:p>
          <a:endParaRPr lang="en-GB"/>
        </a:p>
      </dgm:t>
    </dgm:pt>
    <dgm:pt modelId="{ADCE7891-8FC8-4BAC-91D7-D1430BAC50F4}" type="sibTrans" cxnId="{73212544-0A33-43F2-B075-C1A4DF9E83B4}">
      <dgm:prSet/>
      <dgm:spPr/>
      <dgm:t>
        <a:bodyPr/>
        <a:lstStyle/>
        <a:p>
          <a:endParaRPr lang="en-GB"/>
        </a:p>
      </dgm:t>
    </dgm:pt>
    <dgm:pt modelId="{0ADC5E3F-FE64-459E-A9DC-E493D984F21E}" type="pres">
      <dgm:prSet presAssocID="{EBC89F97-B424-4340-ACCD-B7F43419E09B}" presName="Name0" presStyleCnt="0">
        <dgm:presLayoutVars>
          <dgm:chMax val="7"/>
          <dgm:chPref val="7"/>
          <dgm:dir/>
        </dgm:presLayoutVars>
      </dgm:prSet>
      <dgm:spPr/>
    </dgm:pt>
    <dgm:pt modelId="{1945C100-1CBF-4117-B497-561442C34172}" type="pres">
      <dgm:prSet presAssocID="{EBC89F97-B424-4340-ACCD-B7F43419E09B}" presName="Name1" presStyleCnt="0"/>
      <dgm:spPr/>
    </dgm:pt>
    <dgm:pt modelId="{06AE6088-E98B-4AD3-8143-99E1D34A854A}" type="pres">
      <dgm:prSet presAssocID="{EBC89F97-B424-4340-ACCD-B7F43419E09B}" presName="cycle" presStyleCnt="0"/>
      <dgm:spPr/>
    </dgm:pt>
    <dgm:pt modelId="{31CC7191-51B6-4DEE-810B-1527D4E999D7}" type="pres">
      <dgm:prSet presAssocID="{EBC89F97-B424-4340-ACCD-B7F43419E09B}" presName="srcNode" presStyleLbl="node1" presStyleIdx="0" presStyleCnt="3"/>
      <dgm:spPr/>
    </dgm:pt>
    <dgm:pt modelId="{B50809E8-0E02-4912-B5C5-41E40933AC8D}" type="pres">
      <dgm:prSet presAssocID="{EBC89F97-B424-4340-ACCD-B7F43419E09B}" presName="conn" presStyleLbl="parChTrans1D2" presStyleIdx="0" presStyleCnt="1"/>
      <dgm:spPr/>
    </dgm:pt>
    <dgm:pt modelId="{C8F09A09-C82A-46A4-907F-C36F26950F29}" type="pres">
      <dgm:prSet presAssocID="{EBC89F97-B424-4340-ACCD-B7F43419E09B}" presName="extraNode" presStyleLbl="node1" presStyleIdx="0" presStyleCnt="3"/>
      <dgm:spPr/>
    </dgm:pt>
    <dgm:pt modelId="{F849F715-6E00-4357-86B8-7FB7C23B505B}" type="pres">
      <dgm:prSet presAssocID="{EBC89F97-B424-4340-ACCD-B7F43419E09B}" presName="dstNode" presStyleLbl="node1" presStyleIdx="0" presStyleCnt="3"/>
      <dgm:spPr/>
    </dgm:pt>
    <dgm:pt modelId="{C7BB7BB8-9E48-4087-BA8E-DF3382CC5631}" type="pres">
      <dgm:prSet presAssocID="{A0F80E28-AAB7-4E46-AA38-7BB4D30E87F6}" presName="text_1" presStyleLbl="node1" presStyleIdx="0" presStyleCnt="3">
        <dgm:presLayoutVars>
          <dgm:bulletEnabled val="1"/>
        </dgm:presLayoutVars>
      </dgm:prSet>
      <dgm:spPr/>
    </dgm:pt>
    <dgm:pt modelId="{540B0B55-2E99-4935-A4D6-B57ADBEA31FB}" type="pres">
      <dgm:prSet presAssocID="{A0F80E28-AAB7-4E46-AA38-7BB4D30E87F6}" presName="accent_1" presStyleCnt="0"/>
      <dgm:spPr/>
    </dgm:pt>
    <dgm:pt modelId="{C1F3FFBF-AFEF-45AA-8C49-BDA0F7A2836F}" type="pres">
      <dgm:prSet presAssocID="{A0F80E28-AAB7-4E46-AA38-7BB4D30E87F6}" presName="accentRepeatNode" presStyleLbl="solidFgAcc1" presStyleIdx="0" presStyleCnt="3"/>
      <dgm:spPr>
        <a:xfrm>
          <a:off x="74777" y="406400"/>
          <a:ext cx="1354666" cy="1354666"/>
        </a:xfrm>
        <a:prstGeom prst="ellipse">
          <a:avLst/>
        </a:prstGeom>
        <a:solidFill>
          <a:sysClr val="window" lastClr="FFFFFF">
            <a:hueOff val="0"/>
            <a:satOff val="0"/>
            <a:lumOff val="0"/>
            <a:alphaOff val="0"/>
          </a:sysClr>
        </a:solidFill>
        <a:ln w="6350" cap="flat" cmpd="sng" algn="ctr">
          <a:solidFill>
            <a:srgbClr val="4472C4">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 modelId="{51B1125D-53BB-4991-B2DA-E840ACF75A8B}" type="pres">
      <dgm:prSet presAssocID="{D7A06361-B39B-47A0-A8A1-2B295914AAD2}" presName="text_2" presStyleLbl="node1" presStyleIdx="1" presStyleCnt="3">
        <dgm:presLayoutVars>
          <dgm:bulletEnabled val="1"/>
        </dgm:presLayoutVars>
      </dgm:prSet>
      <dgm:spPr/>
    </dgm:pt>
    <dgm:pt modelId="{0D936EB2-5EAD-4D4B-8E31-69EC75FCF896}" type="pres">
      <dgm:prSet presAssocID="{D7A06361-B39B-47A0-A8A1-2B295914AAD2}" presName="accent_2" presStyleCnt="0"/>
      <dgm:spPr/>
    </dgm:pt>
    <dgm:pt modelId="{A1D56C71-A26C-41DC-AAC9-9DEFC052BFCB}" type="pres">
      <dgm:prSet presAssocID="{D7A06361-B39B-47A0-A8A1-2B295914AAD2}" presName="accentRepeatNode" presStyleLbl="solidFgAcc1" presStyleIdx="1" presStyleCnt="3" custLinFactNeighborX="-6759" custLinFactNeighborY="-12516"/>
      <dgm:spPr>
        <a:xfrm>
          <a:off x="468714" y="2032000"/>
          <a:ext cx="1354666" cy="1354666"/>
        </a:xfrm>
        <a:prstGeom prst="ellipse">
          <a:avLst/>
        </a:prstGeom>
        <a:solidFill>
          <a:sysClr val="window" lastClr="FFFFFF">
            <a:hueOff val="0"/>
            <a:satOff val="0"/>
            <a:lumOff val="0"/>
            <a:alphaOff val="0"/>
          </a:sysClr>
        </a:solidFill>
        <a:ln w="6350" cap="flat" cmpd="sng" algn="ctr">
          <a:solidFill>
            <a:srgbClr val="4472C4">
              <a:hueOff val="-3676672"/>
              <a:satOff val="-5114"/>
              <a:lumOff val="-1961"/>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 modelId="{80C8AE6C-079C-45CC-BD72-E3C80EDE4725}" type="pres">
      <dgm:prSet presAssocID="{A3BF9BB9-50A8-4B92-8D47-92BDDD1B59D5}" presName="text_3" presStyleLbl="node1" presStyleIdx="2" presStyleCnt="3">
        <dgm:presLayoutVars>
          <dgm:bulletEnabled val="1"/>
        </dgm:presLayoutVars>
      </dgm:prSet>
      <dgm:spPr/>
    </dgm:pt>
    <dgm:pt modelId="{F5BC5678-B1B4-4521-81F7-F2DD1E6D8A63}" type="pres">
      <dgm:prSet presAssocID="{A3BF9BB9-50A8-4B92-8D47-92BDDD1B59D5}" presName="accent_3" presStyleCnt="0"/>
      <dgm:spPr/>
    </dgm:pt>
    <dgm:pt modelId="{73856EE9-3A66-4307-A5CB-DF718057DF80}" type="pres">
      <dgm:prSet presAssocID="{A3BF9BB9-50A8-4B92-8D47-92BDDD1B59D5}" presName="accentRepeatNode" presStyleLbl="solidFgAcc1" presStyleIdx="2" presStyleCnt="3"/>
      <dgm:spPr>
        <a:xfrm>
          <a:off x="74777" y="3657600"/>
          <a:ext cx="1354666" cy="1354666"/>
        </a:xfrm>
        <a:prstGeom prst="ellipse">
          <a:avLst/>
        </a:prstGeom>
        <a:solidFill>
          <a:sysClr val="window" lastClr="FFFFFF">
            <a:hueOff val="0"/>
            <a:satOff val="0"/>
            <a:lumOff val="0"/>
            <a:alphaOff val="0"/>
          </a:sysClr>
        </a:solidFill>
        <a:ln w="6350" cap="flat" cmpd="sng" algn="ctr">
          <a:solidFill>
            <a:srgbClr val="4472C4">
              <a:hueOff val="-7353344"/>
              <a:satOff val="-10228"/>
              <a:lumOff val="-3922"/>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Lst>
  <dgm:cxnLst>
    <dgm:cxn modelId="{CC16D915-25A4-476E-827D-406F08D2FB5A}" srcId="{EBC89F97-B424-4340-ACCD-B7F43419E09B}" destId="{A0F80E28-AAB7-4E46-AA38-7BB4D30E87F6}" srcOrd="0" destOrd="0" parTransId="{43A27EFC-DBE7-4254-A1F3-FD638A08ACA9}" sibTransId="{427D887B-DCC9-45B8-8796-35A20347AE0B}"/>
    <dgm:cxn modelId="{73212544-0A33-43F2-B075-C1A4DF9E83B4}" srcId="{EBC89F97-B424-4340-ACCD-B7F43419E09B}" destId="{A3BF9BB9-50A8-4B92-8D47-92BDDD1B59D5}" srcOrd="2" destOrd="0" parTransId="{02D8189B-803F-487A-9249-DD912EFF87C7}" sibTransId="{ADCE7891-8FC8-4BAC-91D7-D1430BAC50F4}"/>
    <dgm:cxn modelId="{10458A88-B0C4-4C00-87ED-F3E547EF867D}" type="presOf" srcId="{D7A06361-B39B-47A0-A8A1-2B295914AAD2}" destId="{51B1125D-53BB-4991-B2DA-E840ACF75A8B}" srcOrd="0" destOrd="0" presId="urn:microsoft.com/office/officeart/2008/layout/VerticalCurvedList"/>
    <dgm:cxn modelId="{A38FC188-C8BB-4E77-B4ED-13BA2A6FEC09}" srcId="{EBC89F97-B424-4340-ACCD-B7F43419E09B}" destId="{D7A06361-B39B-47A0-A8A1-2B295914AAD2}" srcOrd="1" destOrd="0" parTransId="{7B14D385-3524-49C0-B4A4-F8355C01A219}" sibTransId="{41A22F93-46A9-4065-A67F-8062B6A5936B}"/>
    <dgm:cxn modelId="{19FA0B92-7210-4462-AA96-E8190B80ADE3}" type="presOf" srcId="{A0F80E28-AAB7-4E46-AA38-7BB4D30E87F6}" destId="{C7BB7BB8-9E48-4087-BA8E-DF3382CC5631}" srcOrd="0" destOrd="0" presId="urn:microsoft.com/office/officeart/2008/layout/VerticalCurvedList"/>
    <dgm:cxn modelId="{428526B2-3820-4175-B54F-CFC2F3F4580F}" type="presOf" srcId="{A3BF9BB9-50A8-4B92-8D47-92BDDD1B59D5}" destId="{80C8AE6C-079C-45CC-BD72-E3C80EDE4725}" srcOrd="0" destOrd="0" presId="urn:microsoft.com/office/officeart/2008/layout/VerticalCurvedList"/>
    <dgm:cxn modelId="{C6DC3DC4-DF46-403C-A2A4-D5BFF9A298AB}" type="presOf" srcId="{427D887B-DCC9-45B8-8796-35A20347AE0B}" destId="{B50809E8-0E02-4912-B5C5-41E40933AC8D}" srcOrd="0" destOrd="0" presId="urn:microsoft.com/office/officeart/2008/layout/VerticalCurvedList"/>
    <dgm:cxn modelId="{72D9EEC8-74FE-45BE-BB7D-4CFB775DC57A}" type="presOf" srcId="{EBC89F97-B424-4340-ACCD-B7F43419E09B}" destId="{0ADC5E3F-FE64-459E-A9DC-E493D984F21E}" srcOrd="0" destOrd="0" presId="urn:microsoft.com/office/officeart/2008/layout/VerticalCurvedList"/>
    <dgm:cxn modelId="{460676D3-281A-418A-B081-22712D111C0C}" type="presParOf" srcId="{0ADC5E3F-FE64-459E-A9DC-E493D984F21E}" destId="{1945C100-1CBF-4117-B497-561442C34172}" srcOrd="0" destOrd="0" presId="urn:microsoft.com/office/officeart/2008/layout/VerticalCurvedList"/>
    <dgm:cxn modelId="{219969A7-20EC-406D-B31B-03F242FCD452}" type="presParOf" srcId="{1945C100-1CBF-4117-B497-561442C34172}" destId="{06AE6088-E98B-4AD3-8143-99E1D34A854A}" srcOrd="0" destOrd="0" presId="urn:microsoft.com/office/officeart/2008/layout/VerticalCurvedList"/>
    <dgm:cxn modelId="{AC642BFF-F513-4343-8C57-2C145AE028C1}" type="presParOf" srcId="{06AE6088-E98B-4AD3-8143-99E1D34A854A}" destId="{31CC7191-51B6-4DEE-810B-1527D4E999D7}" srcOrd="0" destOrd="0" presId="urn:microsoft.com/office/officeart/2008/layout/VerticalCurvedList"/>
    <dgm:cxn modelId="{AF1830F0-BD08-42CE-A392-D35793D925ED}" type="presParOf" srcId="{06AE6088-E98B-4AD3-8143-99E1D34A854A}" destId="{B50809E8-0E02-4912-B5C5-41E40933AC8D}" srcOrd="1" destOrd="0" presId="urn:microsoft.com/office/officeart/2008/layout/VerticalCurvedList"/>
    <dgm:cxn modelId="{0B30A1CD-253D-48A0-8B4A-F63E8E7E01C6}" type="presParOf" srcId="{06AE6088-E98B-4AD3-8143-99E1D34A854A}" destId="{C8F09A09-C82A-46A4-907F-C36F26950F29}" srcOrd="2" destOrd="0" presId="urn:microsoft.com/office/officeart/2008/layout/VerticalCurvedList"/>
    <dgm:cxn modelId="{CDDD0E87-8B64-43A5-9119-047D04C271C8}" type="presParOf" srcId="{06AE6088-E98B-4AD3-8143-99E1D34A854A}" destId="{F849F715-6E00-4357-86B8-7FB7C23B505B}" srcOrd="3" destOrd="0" presId="urn:microsoft.com/office/officeart/2008/layout/VerticalCurvedList"/>
    <dgm:cxn modelId="{9AEC8447-2BFA-49FC-BE47-57D50002EEA8}" type="presParOf" srcId="{1945C100-1CBF-4117-B497-561442C34172}" destId="{C7BB7BB8-9E48-4087-BA8E-DF3382CC5631}" srcOrd="1" destOrd="0" presId="urn:microsoft.com/office/officeart/2008/layout/VerticalCurvedList"/>
    <dgm:cxn modelId="{26F00C8B-746F-49E8-AEC7-5CC9335CF44A}" type="presParOf" srcId="{1945C100-1CBF-4117-B497-561442C34172}" destId="{540B0B55-2E99-4935-A4D6-B57ADBEA31FB}" srcOrd="2" destOrd="0" presId="urn:microsoft.com/office/officeart/2008/layout/VerticalCurvedList"/>
    <dgm:cxn modelId="{A1828946-1E55-4A7B-AF8B-22C6686A9B64}" type="presParOf" srcId="{540B0B55-2E99-4935-A4D6-B57ADBEA31FB}" destId="{C1F3FFBF-AFEF-45AA-8C49-BDA0F7A2836F}" srcOrd="0" destOrd="0" presId="urn:microsoft.com/office/officeart/2008/layout/VerticalCurvedList"/>
    <dgm:cxn modelId="{CDA5D0AF-1425-4C8C-BF71-10E4C83086C0}" type="presParOf" srcId="{1945C100-1CBF-4117-B497-561442C34172}" destId="{51B1125D-53BB-4991-B2DA-E840ACF75A8B}" srcOrd="3" destOrd="0" presId="urn:microsoft.com/office/officeart/2008/layout/VerticalCurvedList"/>
    <dgm:cxn modelId="{7F558522-E3E9-4DC8-BA13-9B67562F3B88}" type="presParOf" srcId="{1945C100-1CBF-4117-B497-561442C34172}" destId="{0D936EB2-5EAD-4D4B-8E31-69EC75FCF896}" srcOrd="4" destOrd="0" presId="urn:microsoft.com/office/officeart/2008/layout/VerticalCurvedList"/>
    <dgm:cxn modelId="{A1824260-A22D-4B3A-8DF6-CE8DF3BFD2C2}" type="presParOf" srcId="{0D936EB2-5EAD-4D4B-8E31-69EC75FCF896}" destId="{A1D56C71-A26C-41DC-AAC9-9DEFC052BFCB}" srcOrd="0" destOrd="0" presId="urn:microsoft.com/office/officeart/2008/layout/VerticalCurvedList"/>
    <dgm:cxn modelId="{B9C0214A-48CF-464D-A02D-8D8E9AFA4709}" type="presParOf" srcId="{1945C100-1CBF-4117-B497-561442C34172}" destId="{80C8AE6C-079C-45CC-BD72-E3C80EDE4725}" srcOrd="5" destOrd="0" presId="urn:microsoft.com/office/officeart/2008/layout/VerticalCurvedList"/>
    <dgm:cxn modelId="{4590159A-EA49-4BE6-9A04-421EFD2DCFAF}" type="presParOf" srcId="{1945C100-1CBF-4117-B497-561442C34172}" destId="{F5BC5678-B1B4-4521-81F7-F2DD1E6D8A63}" srcOrd="6" destOrd="0" presId="urn:microsoft.com/office/officeart/2008/layout/VerticalCurvedList"/>
    <dgm:cxn modelId="{53184033-3250-4EE8-8326-25D9CFAB1F87}" type="presParOf" srcId="{F5BC5678-B1B4-4521-81F7-F2DD1E6D8A63}" destId="{73856EE9-3A66-4307-A5CB-DF718057DF80}" srcOrd="0" destOrd="0" presId="urn:microsoft.com/office/officeart/2008/layout/VerticalCurvedLis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C89F97-B424-4340-ACCD-B7F43419E09B}" type="doc">
      <dgm:prSet loTypeId="urn:microsoft.com/office/officeart/2008/layout/VerticalCurvedList" loCatId="list" qsTypeId="urn:microsoft.com/office/officeart/2005/8/quickstyle/3d2" qsCatId="3D" csTypeId="urn:microsoft.com/office/officeart/2005/8/colors/colorful3" csCatId="colorful" phldr="1"/>
      <dgm:spPr/>
      <dgm:t>
        <a:bodyPr/>
        <a:lstStyle/>
        <a:p>
          <a:endParaRPr lang="en-GB"/>
        </a:p>
      </dgm:t>
    </dgm:pt>
    <dgm:pt modelId="{D7A06361-B39B-47A0-A8A1-2B295914AAD2}">
      <dgm:prSet phldrT="[Text]"/>
      <dgm:spPr>
        <a:xfrm>
          <a:off x="996086" y="774110"/>
          <a:ext cx="8606137" cy="1548004"/>
        </a:xfrm>
        <a:prstGeom prst="rect">
          <a:avLst/>
        </a:prstGeom>
        <a:gradFill rotWithShape="0">
          <a:gsLst>
            <a:gs pos="0">
              <a:srgbClr val="A5A5A5">
                <a:hueOff val="0"/>
                <a:satOff val="0"/>
                <a:lumOff val="0"/>
                <a:alphaOff val="0"/>
                <a:satMod val="103000"/>
                <a:lumMod val="102000"/>
                <a:tint val="94000"/>
              </a:srgbClr>
            </a:gs>
            <a:gs pos="50000">
              <a:srgbClr val="A5A5A5">
                <a:hueOff val="0"/>
                <a:satOff val="0"/>
                <a:lumOff val="0"/>
                <a:alphaOff val="0"/>
                <a:satMod val="110000"/>
                <a:lumMod val="100000"/>
                <a:shade val="100000"/>
              </a:srgbClr>
            </a:gs>
            <a:gs pos="100000">
              <a:srgbClr val="A5A5A5">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GB" dirty="0">
              <a:solidFill>
                <a:sysClr val="window" lastClr="FFFFFF"/>
              </a:solidFill>
              <a:latin typeface="Calibri" panose="020F0502020204030204"/>
              <a:ea typeface="+mn-ea"/>
              <a:cs typeface="+mn-cs"/>
            </a:rPr>
            <a:t>2. Check whether the obligation to file the VAT return is showing. If yes, the return can be filed from the ‘old’ agent portal. If not, the client’s VAT record has been migrated to ETMP</a:t>
          </a:r>
        </a:p>
      </dgm:t>
    </dgm:pt>
    <dgm:pt modelId="{7B14D385-3524-49C0-B4A4-F8355C01A219}" type="parTrans" cxnId="{A38FC188-C8BB-4E77-B4ED-13BA2A6FEC09}">
      <dgm:prSet/>
      <dgm:spPr/>
      <dgm:t>
        <a:bodyPr/>
        <a:lstStyle/>
        <a:p>
          <a:endParaRPr lang="en-GB"/>
        </a:p>
      </dgm:t>
    </dgm:pt>
    <dgm:pt modelId="{41A22F93-46A9-4065-A67F-8062B6A5936B}" type="sibTrans" cxnId="{A38FC188-C8BB-4E77-B4ED-13BA2A6FEC09}">
      <dgm:prSet/>
      <dgm:spPr>
        <a:xfrm>
          <a:off x="-6078982" y="-937410"/>
          <a:ext cx="7293488" cy="7293488"/>
        </a:xfrm>
        <a:prstGeom prst="blockArc">
          <a:avLst>
            <a:gd name="adj1" fmla="val 18900000"/>
            <a:gd name="adj2" fmla="val 2700000"/>
            <a:gd name="adj3" fmla="val 296"/>
          </a:avLst>
        </a:prstGeom>
        <a:solidFill>
          <a:srgbClr val="FF0000"/>
        </a:solidFill>
        <a:ln w="12700" cap="flat" cmpd="sng" algn="ctr">
          <a:solidFill>
            <a:srgbClr val="FF0000"/>
          </a:solidFill>
          <a:prstDash val="solid"/>
          <a:miter lim="800000"/>
        </a:ln>
        <a:effectLst/>
        <a:scene3d>
          <a:camera prst="orthographicFront"/>
          <a:lightRig rig="threePt" dir="t">
            <a:rot lat="0" lon="0" rev="7500000"/>
          </a:lightRig>
        </a:scene3d>
        <a:sp3d z="-40000" prstMaterial="matte"/>
      </dgm:spPr>
      <dgm:t>
        <a:bodyPr/>
        <a:lstStyle/>
        <a:p>
          <a:endParaRPr lang="en-GB"/>
        </a:p>
      </dgm:t>
    </dgm:pt>
    <dgm:pt modelId="{A3BF9BB9-50A8-4B92-8D47-92BDDD1B59D5}">
      <dgm:prSet phldrT="[Text]"/>
      <dgm:spPr>
        <a:xfrm>
          <a:off x="996086" y="3096551"/>
          <a:ext cx="8606137" cy="1548004"/>
        </a:xfrm>
        <a:prstGeom prst="rect">
          <a:avLst/>
        </a:prstGeom>
        <a:gradFill rotWithShape="0">
          <a:gsLst>
            <a:gs pos="0">
              <a:srgbClr val="A5A5A5">
                <a:hueOff val="2710599"/>
                <a:satOff val="100000"/>
                <a:lumOff val="-14706"/>
                <a:alphaOff val="0"/>
                <a:satMod val="103000"/>
                <a:lumMod val="102000"/>
                <a:tint val="94000"/>
              </a:srgbClr>
            </a:gs>
            <a:gs pos="50000">
              <a:srgbClr val="A5A5A5">
                <a:hueOff val="2710599"/>
                <a:satOff val="100000"/>
                <a:lumOff val="-14706"/>
                <a:alphaOff val="0"/>
                <a:satMod val="110000"/>
                <a:lumMod val="100000"/>
                <a:shade val="100000"/>
              </a:srgbClr>
            </a:gs>
            <a:gs pos="100000">
              <a:srgbClr val="A5A5A5">
                <a:hueOff val="2710599"/>
                <a:satOff val="100000"/>
                <a:lumOff val="-14706"/>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gm:spPr>
      <dgm:t>
        <a:bodyPr/>
        <a:lstStyle/>
        <a:p>
          <a:pPr>
            <a:buNone/>
          </a:pPr>
          <a:r>
            <a:rPr lang="en-GB">
              <a:solidFill>
                <a:sysClr val="window" lastClr="FFFFFF"/>
              </a:solidFill>
              <a:latin typeface="Calibri" panose="020F0502020204030204"/>
              <a:ea typeface="+mn-ea"/>
              <a:cs typeface="+mn-cs"/>
            </a:rPr>
            <a:t>3. Sign </a:t>
          </a:r>
          <a:r>
            <a:rPr lang="en-GB" dirty="0">
              <a:solidFill>
                <a:sysClr val="window" lastClr="FFFFFF"/>
              </a:solidFill>
              <a:latin typeface="Calibri" panose="020F0502020204030204"/>
              <a:ea typeface="+mn-ea"/>
              <a:cs typeface="+mn-cs"/>
            </a:rPr>
            <a:t>in to the ASA and submit the client’s VAT return from the similar non-MTD VAT filing service that is available from the ASA</a:t>
          </a:r>
        </a:p>
      </dgm:t>
    </dgm:pt>
    <dgm:pt modelId="{02D8189B-803F-487A-9249-DD912EFF87C7}" type="parTrans" cxnId="{73212544-0A33-43F2-B075-C1A4DF9E83B4}">
      <dgm:prSet/>
      <dgm:spPr/>
      <dgm:t>
        <a:bodyPr/>
        <a:lstStyle/>
        <a:p>
          <a:endParaRPr lang="en-GB"/>
        </a:p>
      </dgm:t>
    </dgm:pt>
    <dgm:pt modelId="{ADCE7891-8FC8-4BAC-91D7-D1430BAC50F4}" type="sibTrans" cxnId="{73212544-0A33-43F2-B075-C1A4DF9E83B4}">
      <dgm:prSet/>
      <dgm:spPr/>
      <dgm:t>
        <a:bodyPr/>
        <a:lstStyle/>
        <a:p>
          <a:endParaRPr lang="en-GB"/>
        </a:p>
      </dgm:t>
    </dgm:pt>
    <dgm:pt modelId="{0ADC5E3F-FE64-459E-A9DC-E493D984F21E}" type="pres">
      <dgm:prSet presAssocID="{EBC89F97-B424-4340-ACCD-B7F43419E09B}" presName="Name0" presStyleCnt="0">
        <dgm:presLayoutVars>
          <dgm:chMax val="7"/>
          <dgm:chPref val="7"/>
          <dgm:dir/>
        </dgm:presLayoutVars>
      </dgm:prSet>
      <dgm:spPr/>
    </dgm:pt>
    <dgm:pt modelId="{1945C100-1CBF-4117-B497-561442C34172}" type="pres">
      <dgm:prSet presAssocID="{EBC89F97-B424-4340-ACCD-B7F43419E09B}" presName="Name1" presStyleCnt="0"/>
      <dgm:spPr/>
    </dgm:pt>
    <dgm:pt modelId="{06AE6088-E98B-4AD3-8143-99E1D34A854A}" type="pres">
      <dgm:prSet presAssocID="{EBC89F97-B424-4340-ACCD-B7F43419E09B}" presName="cycle" presStyleCnt="0"/>
      <dgm:spPr/>
    </dgm:pt>
    <dgm:pt modelId="{31CC7191-51B6-4DEE-810B-1527D4E999D7}" type="pres">
      <dgm:prSet presAssocID="{EBC89F97-B424-4340-ACCD-B7F43419E09B}" presName="srcNode" presStyleLbl="node1" presStyleIdx="0" presStyleCnt="2"/>
      <dgm:spPr/>
    </dgm:pt>
    <dgm:pt modelId="{B50809E8-0E02-4912-B5C5-41E40933AC8D}" type="pres">
      <dgm:prSet presAssocID="{EBC89F97-B424-4340-ACCD-B7F43419E09B}" presName="conn" presStyleLbl="parChTrans1D2" presStyleIdx="0" presStyleCnt="1"/>
      <dgm:spPr/>
    </dgm:pt>
    <dgm:pt modelId="{C8F09A09-C82A-46A4-907F-C36F26950F29}" type="pres">
      <dgm:prSet presAssocID="{EBC89F97-B424-4340-ACCD-B7F43419E09B}" presName="extraNode" presStyleLbl="node1" presStyleIdx="0" presStyleCnt="2"/>
      <dgm:spPr/>
    </dgm:pt>
    <dgm:pt modelId="{F849F715-6E00-4357-86B8-7FB7C23B505B}" type="pres">
      <dgm:prSet presAssocID="{EBC89F97-B424-4340-ACCD-B7F43419E09B}" presName="dstNode" presStyleLbl="node1" presStyleIdx="0" presStyleCnt="2"/>
      <dgm:spPr/>
    </dgm:pt>
    <dgm:pt modelId="{E627E2B6-8D26-4232-B7CB-324B3974A273}" type="pres">
      <dgm:prSet presAssocID="{D7A06361-B39B-47A0-A8A1-2B295914AAD2}" presName="text_1" presStyleLbl="node1" presStyleIdx="0" presStyleCnt="2">
        <dgm:presLayoutVars>
          <dgm:bulletEnabled val="1"/>
        </dgm:presLayoutVars>
      </dgm:prSet>
      <dgm:spPr/>
    </dgm:pt>
    <dgm:pt modelId="{187EFFE7-4894-4A42-9129-A85C76DFAB11}" type="pres">
      <dgm:prSet presAssocID="{D7A06361-B39B-47A0-A8A1-2B295914AAD2}" presName="accent_1" presStyleCnt="0"/>
      <dgm:spPr/>
    </dgm:pt>
    <dgm:pt modelId="{A1D56C71-A26C-41DC-AAC9-9DEFC052BFCB}" type="pres">
      <dgm:prSet presAssocID="{D7A06361-B39B-47A0-A8A1-2B295914AAD2}" presName="accentRepeatNode" presStyleLbl="solidFgAcc1" presStyleIdx="0" presStyleCnt="2"/>
      <dgm:spPr>
        <a:xfrm>
          <a:off x="28583" y="580610"/>
          <a:ext cx="1935005" cy="1935005"/>
        </a:xfrm>
        <a:prstGeom prst="ellipse">
          <a:avLst/>
        </a:prstGeom>
        <a:solidFill>
          <a:sysClr val="window" lastClr="FFFFFF">
            <a:hueOff val="0"/>
            <a:satOff val="0"/>
            <a:lumOff val="0"/>
            <a:alphaOff val="0"/>
          </a:sysClr>
        </a:solidFill>
        <a:ln w="6350" cap="flat" cmpd="sng" algn="ctr">
          <a:solidFill>
            <a:srgbClr val="A5A5A5">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 modelId="{29E7C2C7-933E-47B4-88F1-A57A25F9A5D9}" type="pres">
      <dgm:prSet presAssocID="{A3BF9BB9-50A8-4B92-8D47-92BDDD1B59D5}" presName="text_2" presStyleLbl="node1" presStyleIdx="1" presStyleCnt="2">
        <dgm:presLayoutVars>
          <dgm:bulletEnabled val="1"/>
        </dgm:presLayoutVars>
      </dgm:prSet>
      <dgm:spPr/>
    </dgm:pt>
    <dgm:pt modelId="{9B1E9AB9-CCBB-47B1-9719-09749165C232}" type="pres">
      <dgm:prSet presAssocID="{A3BF9BB9-50A8-4B92-8D47-92BDDD1B59D5}" presName="accent_2" presStyleCnt="0"/>
      <dgm:spPr/>
    </dgm:pt>
    <dgm:pt modelId="{73856EE9-3A66-4307-A5CB-DF718057DF80}" type="pres">
      <dgm:prSet presAssocID="{A3BF9BB9-50A8-4B92-8D47-92BDDD1B59D5}" presName="accentRepeatNode" presStyleLbl="solidFgAcc1" presStyleIdx="1" presStyleCnt="2"/>
      <dgm:spPr>
        <a:xfrm>
          <a:off x="28583" y="2903050"/>
          <a:ext cx="1935005" cy="1935005"/>
        </a:xfrm>
        <a:prstGeom prst="ellipse">
          <a:avLst/>
        </a:prstGeom>
        <a:solidFill>
          <a:sysClr val="window" lastClr="FFFFFF">
            <a:hueOff val="0"/>
            <a:satOff val="0"/>
            <a:lumOff val="0"/>
            <a:alphaOff val="0"/>
          </a:sysClr>
        </a:solidFill>
        <a:ln w="6350" cap="flat" cmpd="sng" algn="ctr">
          <a:solidFill>
            <a:srgbClr val="A5A5A5">
              <a:hueOff val="2710599"/>
              <a:satOff val="100000"/>
              <a:lumOff val="-14706"/>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gm:spPr>
    </dgm:pt>
  </dgm:ptLst>
  <dgm:cxnLst>
    <dgm:cxn modelId="{55D0E722-7A95-46BA-92E3-870A4E7EC77C}" type="presOf" srcId="{41A22F93-46A9-4065-A67F-8062B6A5936B}" destId="{B50809E8-0E02-4912-B5C5-41E40933AC8D}" srcOrd="0" destOrd="0" presId="urn:microsoft.com/office/officeart/2008/layout/VerticalCurvedList"/>
    <dgm:cxn modelId="{573B3724-2165-4138-9C3D-3DBDF0305D5E}" type="presOf" srcId="{D7A06361-B39B-47A0-A8A1-2B295914AAD2}" destId="{E627E2B6-8D26-4232-B7CB-324B3974A273}" srcOrd="0" destOrd="0" presId="urn:microsoft.com/office/officeart/2008/layout/VerticalCurvedList"/>
    <dgm:cxn modelId="{73212544-0A33-43F2-B075-C1A4DF9E83B4}" srcId="{EBC89F97-B424-4340-ACCD-B7F43419E09B}" destId="{A3BF9BB9-50A8-4B92-8D47-92BDDD1B59D5}" srcOrd="1" destOrd="0" parTransId="{02D8189B-803F-487A-9249-DD912EFF87C7}" sibTransId="{ADCE7891-8FC8-4BAC-91D7-D1430BAC50F4}"/>
    <dgm:cxn modelId="{A38FC188-C8BB-4E77-B4ED-13BA2A6FEC09}" srcId="{EBC89F97-B424-4340-ACCD-B7F43419E09B}" destId="{D7A06361-B39B-47A0-A8A1-2B295914AAD2}" srcOrd="0" destOrd="0" parTransId="{7B14D385-3524-49C0-B4A4-F8355C01A219}" sibTransId="{41A22F93-46A9-4065-A67F-8062B6A5936B}"/>
    <dgm:cxn modelId="{F796A29B-4A16-43AD-AF7B-DC85A4C01107}" type="presOf" srcId="{A3BF9BB9-50A8-4B92-8D47-92BDDD1B59D5}" destId="{29E7C2C7-933E-47B4-88F1-A57A25F9A5D9}" srcOrd="0" destOrd="0" presId="urn:microsoft.com/office/officeart/2008/layout/VerticalCurvedList"/>
    <dgm:cxn modelId="{72D9EEC8-74FE-45BE-BB7D-4CFB775DC57A}" type="presOf" srcId="{EBC89F97-B424-4340-ACCD-B7F43419E09B}" destId="{0ADC5E3F-FE64-459E-A9DC-E493D984F21E}" srcOrd="0" destOrd="0" presId="urn:microsoft.com/office/officeart/2008/layout/VerticalCurvedList"/>
    <dgm:cxn modelId="{460676D3-281A-418A-B081-22712D111C0C}" type="presParOf" srcId="{0ADC5E3F-FE64-459E-A9DC-E493D984F21E}" destId="{1945C100-1CBF-4117-B497-561442C34172}" srcOrd="0" destOrd="0" presId="urn:microsoft.com/office/officeart/2008/layout/VerticalCurvedList"/>
    <dgm:cxn modelId="{219969A7-20EC-406D-B31B-03F242FCD452}" type="presParOf" srcId="{1945C100-1CBF-4117-B497-561442C34172}" destId="{06AE6088-E98B-4AD3-8143-99E1D34A854A}" srcOrd="0" destOrd="0" presId="urn:microsoft.com/office/officeart/2008/layout/VerticalCurvedList"/>
    <dgm:cxn modelId="{AC642BFF-F513-4343-8C57-2C145AE028C1}" type="presParOf" srcId="{06AE6088-E98B-4AD3-8143-99E1D34A854A}" destId="{31CC7191-51B6-4DEE-810B-1527D4E999D7}" srcOrd="0" destOrd="0" presId="urn:microsoft.com/office/officeart/2008/layout/VerticalCurvedList"/>
    <dgm:cxn modelId="{AF1830F0-BD08-42CE-A392-D35793D925ED}" type="presParOf" srcId="{06AE6088-E98B-4AD3-8143-99E1D34A854A}" destId="{B50809E8-0E02-4912-B5C5-41E40933AC8D}" srcOrd="1" destOrd="0" presId="urn:microsoft.com/office/officeart/2008/layout/VerticalCurvedList"/>
    <dgm:cxn modelId="{0B30A1CD-253D-48A0-8B4A-F63E8E7E01C6}" type="presParOf" srcId="{06AE6088-E98B-4AD3-8143-99E1D34A854A}" destId="{C8F09A09-C82A-46A4-907F-C36F26950F29}" srcOrd="2" destOrd="0" presId="urn:microsoft.com/office/officeart/2008/layout/VerticalCurvedList"/>
    <dgm:cxn modelId="{CDDD0E87-8B64-43A5-9119-047D04C271C8}" type="presParOf" srcId="{06AE6088-E98B-4AD3-8143-99E1D34A854A}" destId="{F849F715-6E00-4357-86B8-7FB7C23B505B}" srcOrd="3" destOrd="0" presId="urn:microsoft.com/office/officeart/2008/layout/VerticalCurvedList"/>
    <dgm:cxn modelId="{074351DD-30A9-4DC0-8080-2E0607B3DE63}" type="presParOf" srcId="{1945C100-1CBF-4117-B497-561442C34172}" destId="{E627E2B6-8D26-4232-B7CB-324B3974A273}" srcOrd="1" destOrd="0" presId="urn:microsoft.com/office/officeart/2008/layout/VerticalCurvedList"/>
    <dgm:cxn modelId="{92A39C5C-3BFC-48E8-A9F8-F1A1D3689115}" type="presParOf" srcId="{1945C100-1CBF-4117-B497-561442C34172}" destId="{187EFFE7-4894-4A42-9129-A85C76DFAB11}" srcOrd="2" destOrd="0" presId="urn:microsoft.com/office/officeart/2008/layout/VerticalCurvedList"/>
    <dgm:cxn modelId="{D4937B7D-B791-4A3B-BDC9-9737E85446F2}" type="presParOf" srcId="{187EFFE7-4894-4A42-9129-A85C76DFAB11}" destId="{A1D56C71-A26C-41DC-AAC9-9DEFC052BFCB}" srcOrd="0" destOrd="0" presId="urn:microsoft.com/office/officeart/2008/layout/VerticalCurvedList"/>
    <dgm:cxn modelId="{CB7527F7-4CA4-4C9C-9FCE-6AC07A55CC61}" type="presParOf" srcId="{1945C100-1CBF-4117-B497-561442C34172}" destId="{29E7C2C7-933E-47B4-88F1-A57A25F9A5D9}" srcOrd="3" destOrd="0" presId="urn:microsoft.com/office/officeart/2008/layout/VerticalCurvedList"/>
    <dgm:cxn modelId="{B1040D76-3238-4C06-83FF-3DC717549731}" type="presParOf" srcId="{1945C100-1CBF-4117-B497-561442C34172}" destId="{9B1E9AB9-CCBB-47B1-9719-09749165C232}" srcOrd="4" destOrd="0" presId="urn:microsoft.com/office/officeart/2008/layout/VerticalCurvedList"/>
    <dgm:cxn modelId="{508EFEF8-6E85-4FBD-A46F-51DF8653F278}" type="presParOf" srcId="{9B1E9AB9-CCBB-47B1-9719-09749165C232}" destId="{73856EE9-3A66-4307-A5CB-DF718057DF80}" srcOrd="0" destOrd="0" presId="urn:microsoft.com/office/officeart/2008/layout/VerticalCurved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809E8-0E02-4912-B5C5-41E40933AC8D}">
      <dsp:nvSpPr>
        <dsp:cNvPr id="0" name=""/>
        <dsp:cNvSpPr/>
      </dsp:nvSpPr>
      <dsp:spPr>
        <a:xfrm>
          <a:off x="-6125176" y="-937410"/>
          <a:ext cx="7293488" cy="7293488"/>
        </a:xfrm>
        <a:prstGeom prst="blockArc">
          <a:avLst>
            <a:gd name="adj1" fmla="val 18900000"/>
            <a:gd name="adj2" fmla="val 2700000"/>
            <a:gd name="adj3" fmla="val 296"/>
          </a:avLst>
        </a:prstGeom>
        <a:noFill/>
        <a:ln w="12700" cap="flat" cmpd="sng" algn="ctr">
          <a:solidFill>
            <a:srgbClr val="70AD47">
              <a:hueOff val="0"/>
              <a:satOff val="0"/>
              <a:lumOff val="0"/>
              <a:alphaOff val="0"/>
            </a:srgbClr>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7BB7BB8-9E48-4087-BA8E-DF3382CC5631}">
      <dsp:nvSpPr>
        <dsp:cNvPr id="0" name=""/>
        <dsp:cNvSpPr/>
      </dsp:nvSpPr>
      <dsp:spPr>
        <a:xfrm>
          <a:off x="752110" y="541866"/>
          <a:ext cx="8803918" cy="1083733"/>
        </a:xfrm>
        <a:prstGeom prst="rect">
          <a:avLst/>
        </a:prstGeom>
        <a:gradFill rotWithShape="0">
          <a:gsLst>
            <a:gs pos="0">
              <a:srgbClr val="4472C4">
                <a:hueOff val="0"/>
                <a:satOff val="0"/>
                <a:lumOff val="0"/>
                <a:alphaOff val="0"/>
                <a:satMod val="103000"/>
                <a:lumMod val="102000"/>
                <a:tint val="94000"/>
              </a:srgbClr>
            </a:gs>
            <a:gs pos="50000">
              <a:srgbClr val="4472C4">
                <a:hueOff val="0"/>
                <a:satOff val="0"/>
                <a:lumOff val="0"/>
                <a:alphaOff val="0"/>
                <a:satMod val="110000"/>
                <a:lumMod val="100000"/>
                <a:shade val="100000"/>
              </a:srgbClr>
            </a:gs>
            <a:gs pos="100000">
              <a:srgbClr val="4472C4">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60213" tIns="55880" rIns="55880" bIns="55880" numCol="1" spcCol="1270" anchor="ctr" anchorCtr="0">
          <a:noAutofit/>
        </a:bodyPr>
        <a:lstStyle/>
        <a:p>
          <a:pPr marL="0" lvl="0" indent="0" algn="l" defTabSz="977900">
            <a:lnSpc>
              <a:spcPct val="90000"/>
            </a:lnSpc>
            <a:spcBef>
              <a:spcPct val="0"/>
            </a:spcBef>
            <a:spcAft>
              <a:spcPct val="35000"/>
            </a:spcAft>
            <a:buNone/>
          </a:pPr>
          <a:r>
            <a:rPr lang="en-GB" sz="2200" kern="1200" dirty="0">
              <a:solidFill>
                <a:sysClr val="window" lastClr="FFFFFF"/>
              </a:solidFill>
              <a:latin typeface="Calibri" panose="020F0502020204030204"/>
              <a:ea typeface="+mn-ea"/>
              <a:cs typeface="+mn-cs"/>
            </a:rPr>
            <a:t>1. Sign in to the ‘old’ agent portal</a:t>
          </a:r>
        </a:p>
      </dsp:txBody>
      <dsp:txXfrm>
        <a:off x="752110" y="541866"/>
        <a:ext cx="8803918" cy="1083733"/>
      </dsp:txXfrm>
    </dsp:sp>
    <dsp:sp modelId="{C1F3FFBF-AFEF-45AA-8C49-BDA0F7A2836F}">
      <dsp:nvSpPr>
        <dsp:cNvPr id="0" name=""/>
        <dsp:cNvSpPr/>
      </dsp:nvSpPr>
      <dsp:spPr>
        <a:xfrm>
          <a:off x="74777" y="406400"/>
          <a:ext cx="1354666" cy="1354666"/>
        </a:xfrm>
        <a:prstGeom prst="ellipse">
          <a:avLst/>
        </a:prstGeom>
        <a:solidFill>
          <a:sysClr val="window" lastClr="FFFFFF">
            <a:hueOff val="0"/>
            <a:satOff val="0"/>
            <a:lumOff val="0"/>
            <a:alphaOff val="0"/>
          </a:sysClr>
        </a:solidFill>
        <a:ln w="6350" cap="flat" cmpd="sng" algn="ctr">
          <a:solidFill>
            <a:srgbClr val="4472C4">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sp:spPr>
      <dsp:style>
        <a:lnRef idx="1">
          <a:scrgbClr r="0" g="0" b="0"/>
        </a:lnRef>
        <a:fillRef idx="1">
          <a:scrgbClr r="0" g="0" b="0"/>
        </a:fillRef>
        <a:effectRef idx="2">
          <a:scrgbClr r="0" g="0" b="0"/>
        </a:effectRef>
        <a:fontRef idx="minor"/>
      </dsp:style>
    </dsp:sp>
    <dsp:sp modelId="{51B1125D-53BB-4991-B2DA-E840ACF75A8B}">
      <dsp:nvSpPr>
        <dsp:cNvPr id="0" name=""/>
        <dsp:cNvSpPr/>
      </dsp:nvSpPr>
      <dsp:spPr>
        <a:xfrm>
          <a:off x="1146048" y="2167466"/>
          <a:ext cx="8409981" cy="1083733"/>
        </a:xfrm>
        <a:prstGeom prst="rect">
          <a:avLst/>
        </a:prstGeom>
        <a:gradFill rotWithShape="0">
          <a:gsLst>
            <a:gs pos="0">
              <a:srgbClr val="4472C4">
                <a:hueOff val="-3676672"/>
                <a:satOff val="-5114"/>
                <a:lumOff val="-1961"/>
                <a:alphaOff val="0"/>
                <a:satMod val="103000"/>
                <a:lumMod val="102000"/>
                <a:tint val="94000"/>
              </a:srgbClr>
            </a:gs>
            <a:gs pos="50000">
              <a:srgbClr val="4472C4">
                <a:hueOff val="-3676672"/>
                <a:satOff val="-5114"/>
                <a:lumOff val="-1961"/>
                <a:alphaOff val="0"/>
                <a:satMod val="110000"/>
                <a:lumMod val="100000"/>
                <a:shade val="100000"/>
              </a:srgbClr>
            </a:gs>
            <a:gs pos="100000">
              <a:srgbClr val="4472C4">
                <a:hueOff val="-3676672"/>
                <a:satOff val="-5114"/>
                <a:lumOff val="-1961"/>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60213" tIns="55880" rIns="55880" bIns="55880" numCol="1" spcCol="1270" anchor="ctr" anchorCtr="0">
          <a:noAutofit/>
        </a:bodyPr>
        <a:lstStyle/>
        <a:p>
          <a:pPr marL="0" lvl="0" indent="0" algn="l" defTabSz="977900">
            <a:lnSpc>
              <a:spcPct val="90000"/>
            </a:lnSpc>
            <a:spcBef>
              <a:spcPct val="0"/>
            </a:spcBef>
            <a:spcAft>
              <a:spcPct val="35000"/>
            </a:spcAft>
            <a:buNone/>
          </a:pPr>
          <a:r>
            <a:rPr lang="en-GB" sz="2200" kern="1200" dirty="0">
              <a:solidFill>
                <a:sysClr val="window" lastClr="FFFFFF"/>
              </a:solidFill>
              <a:latin typeface="Calibri" panose="020F0502020204030204"/>
              <a:ea typeface="+mn-ea"/>
              <a:cs typeface="+mn-cs"/>
            </a:rPr>
            <a:t>2. Check whether the obligation to file the VAT return is showing. If yes, the return can be filed from the ‘old’ agent portal. If not, the client’s VAT record has been migrated to ETMP</a:t>
          </a:r>
        </a:p>
      </dsp:txBody>
      <dsp:txXfrm>
        <a:off x="1146048" y="2167466"/>
        <a:ext cx="8409981" cy="1083733"/>
      </dsp:txXfrm>
    </dsp:sp>
    <dsp:sp modelId="{A1D56C71-A26C-41DC-AAC9-9DEFC052BFCB}">
      <dsp:nvSpPr>
        <dsp:cNvPr id="0" name=""/>
        <dsp:cNvSpPr/>
      </dsp:nvSpPr>
      <dsp:spPr>
        <a:xfrm>
          <a:off x="377152" y="1862450"/>
          <a:ext cx="1354666" cy="1354666"/>
        </a:xfrm>
        <a:prstGeom prst="ellipse">
          <a:avLst/>
        </a:prstGeom>
        <a:solidFill>
          <a:sysClr val="window" lastClr="FFFFFF">
            <a:hueOff val="0"/>
            <a:satOff val="0"/>
            <a:lumOff val="0"/>
            <a:alphaOff val="0"/>
          </a:sysClr>
        </a:solidFill>
        <a:ln w="6350" cap="flat" cmpd="sng" algn="ctr">
          <a:solidFill>
            <a:srgbClr val="4472C4">
              <a:hueOff val="-3676672"/>
              <a:satOff val="-5114"/>
              <a:lumOff val="-1961"/>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sp:spPr>
      <dsp:style>
        <a:lnRef idx="1">
          <a:scrgbClr r="0" g="0" b="0"/>
        </a:lnRef>
        <a:fillRef idx="1">
          <a:scrgbClr r="0" g="0" b="0"/>
        </a:fillRef>
        <a:effectRef idx="2">
          <a:scrgbClr r="0" g="0" b="0"/>
        </a:effectRef>
        <a:fontRef idx="minor"/>
      </dsp:style>
    </dsp:sp>
    <dsp:sp modelId="{80C8AE6C-079C-45CC-BD72-E3C80EDE4725}">
      <dsp:nvSpPr>
        <dsp:cNvPr id="0" name=""/>
        <dsp:cNvSpPr/>
      </dsp:nvSpPr>
      <dsp:spPr>
        <a:xfrm>
          <a:off x="752110" y="3793066"/>
          <a:ext cx="8803918" cy="1083733"/>
        </a:xfrm>
        <a:prstGeom prst="rect">
          <a:avLst/>
        </a:prstGeom>
        <a:gradFill rotWithShape="0">
          <a:gsLst>
            <a:gs pos="0">
              <a:srgbClr val="4472C4">
                <a:hueOff val="-7353344"/>
                <a:satOff val="-10228"/>
                <a:lumOff val="-3922"/>
                <a:alphaOff val="0"/>
                <a:satMod val="103000"/>
                <a:lumMod val="102000"/>
                <a:tint val="94000"/>
              </a:srgbClr>
            </a:gs>
            <a:gs pos="50000">
              <a:srgbClr val="4472C4">
                <a:hueOff val="-7353344"/>
                <a:satOff val="-10228"/>
                <a:lumOff val="-3922"/>
                <a:alphaOff val="0"/>
                <a:satMod val="110000"/>
                <a:lumMod val="100000"/>
                <a:shade val="100000"/>
              </a:srgbClr>
            </a:gs>
            <a:gs pos="100000">
              <a:srgbClr val="4472C4">
                <a:hueOff val="-7353344"/>
                <a:satOff val="-10228"/>
                <a:lumOff val="-3922"/>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860213" tIns="55880" rIns="55880" bIns="55880" numCol="1" spcCol="1270" anchor="ctr" anchorCtr="0">
          <a:noAutofit/>
        </a:bodyPr>
        <a:lstStyle/>
        <a:p>
          <a:pPr marL="0" lvl="0" indent="0" algn="l" defTabSz="977900">
            <a:lnSpc>
              <a:spcPct val="90000"/>
            </a:lnSpc>
            <a:spcBef>
              <a:spcPct val="0"/>
            </a:spcBef>
            <a:spcAft>
              <a:spcPct val="35000"/>
            </a:spcAft>
            <a:buNone/>
          </a:pPr>
          <a:r>
            <a:rPr lang="en-GB" sz="2200" kern="1200">
              <a:solidFill>
                <a:sysClr val="window" lastClr="FFFFFF"/>
              </a:solidFill>
              <a:latin typeface="Calibri" panose="020F0502020204030204"/>
              <a:ea typeface="+mn-ea"/>
              <a:cs typeface="+mn-cs"/>
            </a:rPr>
            <a:t>3. Sign </a:t>
          </a:r>
          <a:r>
            <a:rPr lang="en-GB" sz="2200" kern="1200" dirty="0">
              <a:solidFill>
                <a:sysClr val="window" lastClr="FFFFFF"/>
              </a:solidFill>
              <a:latin typeface="Calibri" panose="020F0502020204030204"/>
              <a:ea typeface="+mn-ea"/>
              <a:cs typeface="+mn-cs"/>
            </a:rPr>
            <a:t>in to the ASA and submit the client’s VAT return from the similar non-MTD VAT filing service that is available from the ASA</a:t>
          </a:r>
        </a:p>
      </dsp:txBody>
      <dsp:txXfrm>
        <a:off x="752110" y="3793066"/>
        <a:ext cx="8803918" cy="1083733"/>
      </dsp:txXfrm>
    </dsp:sp>
    <dsp:sp modelId="{73856EE9-3A66-4307-A5CB-DF718057DF80}">
      <dsp:nvSpPr>
        <dsp:cNvPr id="0" name=""/>
        <dsp:cNvSpPr/>
      </dsp:nvSpPr>
      <dsp:spPr>
        <a:xfrm>
          <a:off x="74777" y="3657600"/>
          <a:ext cx="1354666" cy="1354666"/>
        </a:xfrm>
        <a:prstGeom prst="ellipse">
          <a:avLst/>
        </a:prstGeom>
        <a:solidFill>
          <a:sysClr val="window" lastClr="FFFFFF">
            <a:hueOff val="0"/>
            <a:satOff val="0"/>
            <a:lumOff val="0"/>
            <a:alphaOff val="0"/>
          </a:sysClr>
        </a:solidFill>
        <a:ln w="6350" cap="flat" cmpd="sng" algn="ctr">
          <a:solidFill>
            <a:srgbClr val="4472C4">
              <a:hueOff val="-7353344"/>
              <a:satOff val="-10228"/>
              <a:lumOff val="-3922"/>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0809E8-0E02-4912-B5C5-41E40933AC8D}">
      <dsp:nvSpPr>
        <dsp:cNvPr id="0" name=""/>
        <dsp:cNvSpPr/>
      </dsp:nvSpPr>
      <dsp:spPr>
        <a:xfrm>
          <a:off x="-6078982" y="-937410"/>
          <a:ext cx="7293488" cy="7293488"/>
        </a:xfrm>
        <a:prstGeom prst="blockArc">
          <a:avLst>
            <a:gd name="adj1" fmla="val 18900000"/>
            <a:gd name="adj2" fmla="val 2700000"/>
            <a:gd name="adj3" fmla="val 296"/>
          </a:avLst>
        </a:prstGeom>
        <a:solidFill>
          <a:srgbClr val="FF0000"/>
        </a:solidFill>
        <a:ln w="12700" cap="flat" cmpd="sng" algn="ctr">
          <a:solidFill>
            <a:srgbClr val="FF0000"/>
          </a:solidFill>
          <a:prstDash val="solid"/>
          <a:miter lim="800000"/>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627E2B6-8D26-4232-B7CB-324B3974A273}">
      <dsp:nvSpPr>
        <dsp:cNvPr id="0" name=""/>
        <dsp:cNvSpPr/>
      </dsp:nvSpPr>
      <dsp:spPr>
        <a:xfrm>
          <a:off x="996086" y="774110"/>
          <a:ext cx="8606137" cy="1548004"/>
        </a:xfrm>
        <a:prstGeom prst="rect">
          <a:avLst/>
        </a:prstGeom>
        <a:gradFill rotWithShape="0">
          <a:gsLst>
            <a:gs pos="0">
              <a:srgbClr val="A5A5A5">
                <a:hueOff val="0"/>
                <a:satOff val="0"/>
                <a:lumOff val="0"/>
                <a:alphaOff val="0"/>
                <a:satMod val="103000"/>
                <a:lumMod val="102000"/>
                <a:tint val="94000"/>
              </a:srgbClr>
            </a:gs>
            <a:gs pos="50000">
              <a:srgbClr val="A5A5A5">
                <a:hueOff val="0"/>
                <a:satOff val="0"/>
                <a:lumOff val="0"/>
                <a:alphaOff val="0"/>
                <a:satMod val="110000"/>
                <a:lumMod val="100000"/>
                <a:shade val="100000"/>
              </a:srgbClr>
            </a:gs>
            <a:gs pos="100000">
              <a:srgbClr val="A5A5A5">
                <a:hueOff val="0"/>
                <a:satOff val="0"/>
                <a:lumOff val="0"/>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28729" tIns="63500" rIns="63500" bIns="63500" numCol="1" spcCol="1270" anchor="ctr" anchorCtr="0">
          <a:noAutofit/>
        </a:bodyPr>
        <a:lstStyle/>
        <a:p>
          <a:pPr marL="0" lvl="0" indent="0" algn="l" defTabSz="1111250">
            <a:lnSpc>
              <a:spcPct val="90000"/>
            </a:lnSpc>
            <a:spcBef>
              <a:spcPct val="0"/>
            </a:spcBef>
            <a:spcAft>
              <a:spcPct val="35000"/>
            </a:spcAft>
            <a:buNone/>
          </a:pPr>
          <a:r>
            <a:rPr lang="en-GB" sz="2500" kern="1200" dirty="0">
              <a:solidFill>
                <a:sysClr val="window" lastClr="FFFFFF"/>
              </a:solidFill>
              <a:latin typeface="Calibri" panose="020F0502020204030204"/>
              <a:ea typeface="+mn-ea"/>
              <a:cs typeface="+mn-cs"/>
            </a:rPr>
            <a:t>2. Check whether the obligation to file the VAT return is showing. If yes, the return can be filed from the ‘old’ agent portal. If not, the client’s VAT record has been migrated to ETMP</a:t>
          </a:r>
        </a:p>
      </dsp:txBody>
      <dsp:txXfrm>
        <a:off x="996086" y="774110"/>
        <a:ext cx="8606137" cy="1548004"/>
      </dsp:txXfrm>
    </dsp:sp>
    <dsp:sp modelId="{A1D56C71-A26C-41DC-AAC9-9DEFC052BFCB}">
      <dsp:nvSpPr>
        <dsp:cNvPr id="0" name=""/>
        <dsp:cNvSpPr/>
      </dsp:nvSpPr>
      <dsp:spPr>
        <a:xfrm>
          <a:off x="28583" y="580610"/>
          <a:ext cx="1935005" cy="1935005"/>
        </a:xfrm>
        <a:prstGeom prst="ellipse">
          <a:avLst/>
        </a:prstGeom>
        <a:solidFill>
          <a:sysClr val="window" lastClr="FFFFFF">
            <a:hueOff val="0"/>
            <a:satOff val="0"/>
            <a:lumOff val="0"/>
            <a:alphaOff val="0"/>
          </a:sysClr>
        </a:solidFill>
        <a:ln w="6350" cap="flat" cmpd="sng" algn="ctr">
          <a:solidFill>
            <a:srgbClr val="A5A5A5">
              <a:hueOff val="0"/>
              <a:satOff val="0"/>
              <a:lumOff val="0"/>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sp:spPr>
      <dsp:style>
        <a:lnRef idx="1">
          <a:scrgbClr r="0" g="0" b="0"/>
        </a:lnRef>
        <a:fillRef idx="1">
          <a:scrgbClr r="0" g="0" b="0"/>
        </a:fillRef>
        <a:effectRef idx="2">
          <a:scrgbClr r="0" g="0" b="0"/>
        </a:effectRef>
        <a:fontRef idx="minor"/>
      </dsp:style>
    </dsp:sp>
    <dsp:sp modelId="{29E7C2C7-933E-47B4-88F1-A57A25F9A5D9}">
      <dsp:nvSpPr>
        <dsp:cNvPr id="0" name=""/>
        <dsp:cNvSpPr/>
      </dsp:nvSpPr>
      <dsp:spPr>
        <a:xfrm>
          <a:off x="996086" y="3096551"/>
          <a:ext cx="8606137" cy="1548004"/>
        </a:xfrm>
        <a:prstGeom prst="rect">
          <a:avLst/>
        </a:prstGeom>
        <a:gradFill rotWithShape="0">
          <a:gsLst>
            <a:gs pos="0">
              <a:srgbClr val="A5A5A5">
                <a:hueOff val="2710599"/>
                <a:satOff val="100000"/>
                <a:lumOff val="-14706"/>
                <a:alphaOff val="0"/>
                <a:satMod val="103000"/>
                <a:lumMod val="102000"/>
                <a:tint val="94000"/>
              </a:srgbClr>
            </a:gs>
            <a:gs pos="50000">
              <a:srgbClr val="A5A5A5">
                <a:hueOff val="2710599"/>
                <a:satOff val="100000"/>
                <a:lumOff val="-14706"/>
                <a:alphaOff val="0"/>
                <a:satMod val="110000"/>
                <a:lumMod val="100000"/>
                <a:shade val="100000"/>
              </a:srgbClr>
            </a:gs>
            <a:gs pos="100000">
              <a:srgbClr val="A5A5A5">
                <a:hueOff val="2710599"/>
                <a:satOff val="100000"/>
                <a:lumOff val="-14706"/>
                <a:alphaOff val="0"/>
                <a:lumMod val="99000"/>
                <a:satMod val="120000"/>
                <a:shade val="78000"/>
              </a:srgbClr>
            </a:gs>
          </a:gsLst>
          <a:lin ang="5400000" scaled="0"/>
        </a:gra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228729" tIns="63500" rIns="63500" bIns="63500" numCol="1" spcCol="1270" anchor="ctr" anchorCtr="0">
          <a:noAutofit/>
        </a:bodyPr>
        <a:lstStyle/>
        <a:p>
          <a:pPr marL="0" lvl="0" indent="0" algn="l" defTabSz="1111250">
            <a:lnSpc>
              <a:spcPct val="90000"/>
            </a:lnSpc>
            <a:spcBef>
              <a:spcPct val="0"/>
            </a:spcBef>
            <a:spcAft>
              <a:spcPct val="35000"/>
            </a:spcAft>
            <a:buNone/>
          </a:pPr>
          <a:r>
            <a:rPr lang="en-GB" sz="2500" kern="1200">
              <a:solidFill>
                <a:sysClr val="window" lastClr="FFFFFF"/>
              </a:solidFill>
              <a:latin typeface="Calibri" panose="020F0502020204030204"/>
              <a:ea typeface="+mn-ea"/>
              <a:cs typeface="+mn-cs"/>
            </a:rPr>
            <a:t>3. Sign </a:t>
          </a:r>
          <a:r>
            <a:rPr lang="en-GB" sz="2500" kern="1200" dirty="0">
              <a:solidFill>
                <a:sysClr val="window" lastClr="FFFFFF"/>
              </a:solidFill>
              <a:latin typeface="Calibri" panose="020F0502020204030204"/>
              <a:ea typeface="+mn-ea"/>
              <a:cs typeface="+mn-cs"/>
            </a:rPr>
            <a:t>in to the ASA and submit the client’s VAT return from the similar non-MTD VAT filing service that is available from the ASA</a:t>
          </a:r>
        </a:p>
      </dsp:txBody>
      <dsp:txXfrm>
        <a:off x="996086" y="3096551"/>
        <a:ext cx="8606137" cy="1548004"/>
      </dsp:txXfrm>
    </dsp:sp>
    <dsp:sp modelId="{73856EE9-3A66-4307-A5CB-DF718057DF80}">
      <dsp:nvSpPr>
        <dsp:cNvPr id="0" name=""/>
        <dsp:cNvSpPr/>
      </dsp:nvSpPr>
      <dsp:spPr>
        <a:xfrm>
          <a:off x="28583" y="2903050"/>
          <a:ext cx="1935005" cy="1935005"/>
        </a:xfrm>
        <a:prstGeom prst="ellipse">
          <a:avLst/>
        </a:prstGeom>
        <a:solidFill>
          <a:sysClr val="window" lastClr="FFFFFF">
            <a:hueOff val="0"/>
            <a:satOff val="0"/>
            <a:lumOff val="0"/>
            <a:alphaOff val="0"/>
          </a:sysClr>
        </a:solidFill>
        <a:ln w="6350" cap="flat" cmpd="sng" algn="ctr">
          <a:solidFill>
            <a:srgbClr val="A5A5A5">
              <a:hueOff val="2710599"/>
              <a:satOff val="100000"/>
              <a:lumOff val="-14706"/>
              <a:alphaOff val="0"/>
            </a:srgbClr>
          </a:solidFill>
          <a:prstDash val="solid"/>
          <a:miter lim="800000"/>
        </a:ln>
        <a:effectLst/>
        <a:scene3d>
          <a:camera prst="orthographicFront"/>
          <a:lightRig rig="threePt" dir="t">
            <a:rot lat="0" lon="0" rev="7500000"/>
          </a:lightRig>
        </a:scene3d>
        <a:sp3d z="152400" extrusionH="63500" prstMaterial="dkEdge">
          <a:bevelT w="120800" h="19050" prst="relaxedInset"/>
          <a:contourClr>
            <a:sysClr val="window" lastClr="FFFFFF"/>
          </a:contourClr>
        </a:sp3d>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BD4115-0894-4934-9FE3-00A20C558925}" type="datetimeFigureOut">
              <a:rPr lang="en-GB" smtClean="0"/>
              <a:t>15/11/2020</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CAF1109-2C5F-450D-BE95-296F8963CA75}" type="slidenum">
              <a:rPr lang="en-GB" smtClean="0"/>
              <a:t>‹#›</a:t>
            </a:fld>
            <a:endParaRPr lang="en-GB"/>
          </a:p>
        </p:txBody>
      </p:sp>
    </p:spTree>
    <p:extLst>
      <p:ext uri="{BB962C8B-B14F-4D97-AF65-F5344CB8AC3E}">
        <p14:creationId xmlns:p14="http://schemas.microsoft.com/office/powerpoint/2010/main" val="42576482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This migration will stop the dual running of VAT across the two systems and allow for the decommissioning of the VAT mainframe which is expensive to run and maintain. </a:t>
            </a:r>
          </a:p>
          <a:p>
            <a:endParaRPr lang="en-GB" dirty="0"/>
          </a:p>
        </p:txBody>
      </p:sp>
      <p:sp>
        <p:nvSpPr>
          <p:cNvPr id="4" name="Slide Number Placeholder 3"/>
          <p:cNvSpPr>
            <a:spLocks noGrp="1"/>
          </p:cNvSpPr>
          <p:nvPr>
            <p:ph type="sldNum" sz="quarter" idx="5"/>
          </p:nvPr>
        </p:nvSpPr>
        <p:spPr/>
        <p:txBody>
          <a:bodyPr/>
          <a:lstStyle/>
          <a:p>
            <a:fld id="{7CAF1109-2C5F-450D-BE95-296F8963CA75}" type="slidenum">
              <a:rPr lang="en-GB" smtClean="0"/>
              <a:t>2</a:t>
            </a:fld>
            <a:endParaRPr lang="en-GB"/>
          </a:p>
        </p:txBody>
      </p:sp>
    </p:spTree>
    <p:extLst>
      <p:ext uri="{BB962C8B-B14F-4D97-AF65-F5344CB8AC3E}">
        <p14:creationId xmlns:p14="http://schemas.microsoft.com/office/powerpoint/2010/main" val="8252124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GB" sz="1200" b="1" dirty="0"/>
              <a:t>This next stage of HMRC’s transformation will see the decommissioning of the VMF, the origins for which date back to the introduction of VAT in the 1970s.</a:t>
            </a:r>
          </a:p>
          <a:p>
            <a:endParaRPr lang="en-GB" sz="1200" b="1" dirty="0"/>
          </a:p>
          <a:p>
            <a:pPr marL="0" indent="0">
              <a:buNone/>
            </a:pPr>
            <a:r>
              <a:rPr lang="en-GB" sz="1200" dirty="0"/>
              <a:t> Moving customer accounts to ETMP will therefore mean the above</a:t>
            </a:r>
          </a:p>
          <a:p>
            <a:endParaRPr lang="en-GB" dirty="0"/>
          </a:p>
        </p:txBody>
      </p:sp>
      <p:sp>
        <p:nvSpPr>
          <p:cNvPr id="4" name="Slide Number Placeholder 3"/>
          <p:cNvSpPr>
            <a:spLocks noGrp="1"/>
          </p:cNvSpPr>
          <p:nvPr>
            <p:ph type="sldNum" sz="quarter" idx="5"/>
          </p:nvPr>
        </p:nvSpPr>
        <p:spPr/>
        <p:txBody>
          <a:bodyPr/>
          <a:lstStyle/>
          <a:p>
            <a:fld id="{7CAF1109-2C5F-450D-BE95-296F8963CA75}" type="slidenum">
              <a:rPr lang="en-GB" smtClean="0"/>
              <a:t>3</a:t>
            </a:fld>
            <a:endParaRPr lang="en-GB"/>
          </a:p>
        </p:txBody>
      </p:sp>
    </p:spTree>
    <p:extLst>
      <p:ext uri="{BB962C8B-B14F-4D97-AF65-F5344CB8AC3E}">
        <p14:creationId xmlns:p14="http://schemas.microsoft.com/office/powerpoint/2010/main" val="19776593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You may notice a change in how the service looks after your records have been migrated to ETMP. </a:t>
            </a:r>
          </a:p>
          <a:p>
            <a:endParaRPr lang="en-GB" dirty="0"/>
          </a:p>
        </p:txBody>
      </p:sp>
      <p:sp>
        <p:nvSpPr>
          <p:cNvPr id="4" name="Slide Number Placeholder 3"/>
          <p:cNvSpPr>
            <a:spLocks noGrp="1"/>
          </p:cNvSpPr>
          <p:nvPr>
            <p:ph type="sldNum" sz="quarter" idx="5"/>
          </p:nvPr>
        </p:nvSpPr>
        <p:spPr/>
        <p:txBody>
          <a:bodyPr/>
          <a:lstStyle/>
          <a:p>
            <a:fld id="{7CAF1109-2C5F-450D-BE95-296F8963CA75}" type="slidenum">
              <a:rPr lang="en-GB" smtClean="0"/>
              <a:t>4</a:t>
            </a:fld>
            <a:endParaRPr lang="en-GB"/>
          </a:p>
        </p:txBody>
      </p:sp>
    </p:spTree>
    <p:extLst>
      <p:ext uri="{BB962C8B-B14F-4D97-AF65-F5344CB8AC3E}">
        <p14:creationId xmlns:p14="http://schemas.microsoft.com/office/powerpoint/2010/main" val="1802779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1. using the existing link within the ASA (‘Your Client’s VAT details’, ‘Submit VAT return’), to submit returns on behalf of a client. </a:t>
            </a:r>
          </a:p>
          <a:p>
            <a:endParaRPr lang="en-GB" sz="1200" dirty="0"/>
          </a:p>
          <a:p>
            <a:r>
              <a:rPr lang="en-GB" sz="1200" dirty="0"/>
              <a:t>Agents will need to check using method (a) whether they are able to file or not, and if not, use method (b).</a:t>
            </a:r>
          </a:p>
          <a:p>
            <a:pPr marL="0" indent="0">
              <a:buNone/>
            </a:pPr>
            <a:r>
              <a:rPr lang="en-GB" sz="1200" dirty="0"/>
              <a:t>(a)  through agent online services for clients who haven’t yet been migrated, or</a:t>
            </a:r>
          </a:p>
          <a:p>
            <a:pPr marL="0" indent="0">
              <a:buNone/>
            </a:pPr>
            <a:r>
              <a:rPr lang="en-GB" sz="1200" dirty="0"/>
              <a:t>(b)  through an ASA for clients who have been migrated.   </a:t>
            </a:r>
          </a:p>
          <a:p>
            <a:endParaRPr lang="en-GB" dirty="0"/>
          </a:p>
        </p:txBody>
      </p:sp>
      <p:sp>
        <p:nvSpPr>
          <p:cNvPr id="4" name="Slide Number Placeholder 3"/>
          <p:cNvSpPr>
            <a:spLocks noGrp="1"/>
          </p:cNvSpPr>
          <p:nvPr>
            <p:ph type="sldNum" sz="quarter" idx="5"/>
          </p:nvPr>
        </p:nvSpPr>
        <p:spPr/>
        <p:txBody>
          <a:bodyPr/>
          <a:lstStyle/>
          <a:p>
            <a:fld id="{7CAF1109-2C5F-450D-BE95-296F8963CA75}" type="slidenum">
              <a:rPr lang="en-GB" smtClean="0"/>
              <a:t>6</a:t>
            </a:fld>
            <a:endParaRPr lang="en-GB"/>
          </a:p>
        </p:txBody>
      </p:sp>
    </p:spTree>
    <p:extLst>
      <p:ext uri="{BB962C8B-B14F-4D97-AF65-F5344CB8AC3E}">
        <p14:creationId xmlns:p14="http://schemas.microsoft.com/office/powerpoint/2010/main" val="30093243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082676A-DC4D-4069-AB26-F76BF33FE367}" type="slidenum">
              <a:rPr lang="en-GB" smtClean="0"/>
              <a:t>7</a:t>
            </a:fld>
            <a:endParaRPr lang="en-GB"/>
          </a:p>
        </p:txBody>
      </p:sp>
    </p:spTree>
    <p:extLst>
      <p:ext uri="{BB962C8B-B14F-4D97-AF65-F5344CB8AC3E}">
        <p14:creationId xmlns:p14="http://schemas.microsoft.com/office/powerpoint/2010/main" val="1992760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082676A-DC4D-4069-AB26-F76BF33FE367}" type="slidenum">
              <a:rPr lang="en-GB" smtClean="0"/>
              <a:t>8</a:t>
            </a:fld>
            <a:endParaRPr lang="en-GB"/>
          </a:p>
        </p:txBody>
      </p:sp>
    </p:spTree>
    <p:extLst>
      <p:ext uri="{BB962C8B-B14F-4D97-AF65-F5344CB8AC3E}">
        <p14:creationId xmlns:p14="http://schemas.microsoft.com/office/powerpoint/2010/main" val="2942854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082676A-DC4D-4069-AB26-F76BF33FE367}" type="slidenum">
              <a:rPr lang="en-GB" smtClean="0"/>
              <a:t>9</a:t>
            </a:fld>
            <a:endParaRPr lang="en-GB"/>
          </a:p>
        </p:txBody>
      </p:sp>
    </p:spTree>
    <p:extLst>
      <p:ext uri="{BB962C8B-B14F-4D97-AF65-F5344CB8AC3E}">
        <p14:creationId xmlns:p14="http://schemas.microsoft.com/office/powerpoint/2010/main" val="3757002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Point 2 - </a:t>
            </a:r>
            <a:r>
              <a:rPr lang="en-GB" sz="1200" dirty="0"/>
              <a:t>These businesses must therefore sign up and start using MTD before their next VAT filing deadline, otherwise HMRC may charge them penalties. We would ask for your help in raising awareness with these businesses that XML is not compliant with MTD. </a:t>
            </a:r>
          </a:p>
          <a:p>
            <a:endParaRPr lang="en-GB" dirty="0"/>
          </a:p>
        </p:txBody>
      </p:sp>
      <p:sp>
        <p:nvSpPr>
          <p:cNvPr id="4" name="Slide Number Placeholder 3"/>
          <p:cNvSpPr>
            <a:spLocks noGrp="1"/>
          </p:cNvSpPr>
          <p:nvPr>
            <p:ph type="sldNum" sz="quarter" idx="5"/>
          </p:nvPr>
        </p:nvSpPr>
        <p:spPr/>
        <p:txBody>
          <a:bodyPr/>
          <a:lstStyle/>
          <a:p>
            <a:fld id="{7CAF1109-2C5F-450D-BE95-296F8963CA75}" type="slidenum">
              <a:rPr lang="en-GB" smtClean="0"/>
              <a:t>10</a:t>
            </a:fld>
            <a:endParaRPr lang="en-GB"/>
          </a:p>
        </p:txBody>
      </p:sp>
    </p:spTree>
    <p:extLst>
      <p:ext uri="{BB962C8B-B14F-4D97-AF65-F5344CB8AC3E}">
        <p14:creationId xmlns:p14="http://schemas.microsoft.com/office/powerpoint/2010/main" val="32346492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Point 3 - </a:t>
            </a:r>
            <a:r>
              <a:rPr lang="en-GB" sz="1200" dirty="0"/>
              <a:t>These customers are encouraged to sign up and switch to MTD compatible software, which includes bridging products, as a means of submitting their VAT returns through software. Otherwise, they will need to file through their Business Tax Account as usual.  </a:t>
            </a:r>
            <a:endParaRPr lang="en-GB" dirty="0"/>
          </a:p>
        </p:txBody>
      </p:sp>
      <p:sp>
        <p:nvSpPr>
          <p:cNvPr id="4" name="Slide Number Placeholder 3"/>
          <p:cNvSpPr>
            <a:spLocks noGrp="1"/>
          </p:cNvSpPr>
          <p:nvPr>
            <p:ph type="sldNum" sz="quarter" idx="5"/>
          </p:nvPr>
        </p:nvSpPr>
        <p:spPr/>
        <p:txBody>
          <a:bodyPr/>
          <a:lstStyle/>
          <a:p>
            <a:fld id="{7CAF1109-2C5F-450D-BE95-296F8963CA75}" type="slidenum">
              <a:rPr lang="en-GB" smtClean="0"/>
              <a:t>11</a:t>
            </a:fld>
            <a:endParaRPr lang="en-GB"/>
          </a:p>
        </p:txBody>
      </p:sp>
    </p:spTree>
    <p:extLst>
      <p:ext uri="{BB962C8B-B14F-4D97-AF65-F5344CB8AC3E}">
        <p14:creationId xmlns:p14="http://schemas.microsoft.com/office/powerpoint/2010/main" val="36030824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 Id="rId4" Type="http://schemas.openxmlformats.org/officeDocument/2006/relationships/image" Target="../media/image4.jpe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3.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4" Type="http://schemas.openxmlformats.org/officeDocument/2006/relationships/image" Target="../media/image4.jpeg"/></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8" descr="100% HMRCppt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417" y="476251"/>
            <a:ext cx="2413000" cy="1116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p:cNvSpPr>
            <a:spLocks noGrp="1" noChangeArrowheads="1"/>
          </p:cNvSpPr>
          <p:nvPr>
            <p:ph type="ctrTitle"/>
          </p:nvPr>
        </p:nvSpPr>
        <p:spPr>
          <a:xfrm>
            <a:off x="624418" y="1988841"/>
            <a:ext cx="10943167" cy="1152823"/>
          </a:xfrm>
        </p:spPr>
        <p:txBody>
          <a:bodyPr anchor="b"/>
          <a:lstStyle>
            <a:lvl1pPr>
              <a:lnSpc>
                <a:spcPts val="3600"/>
              </a:lnSpc>
              <a:defRPr sz="4000">
                <a:solidFill>
                  <a:srgbClr val="008D8E"/>
                </a:solidFill>
              </a:defRPr>
            </a:lvl1pPr>
          </a:lstStyle>
          <a:p>
            <a:pPr lvl="0"/>
            <a:r>
              <a:rPr lang="en-US" noProof="0"/>
              <a:t>Click to edit Master title style</a:t>
            </a:r>
          </a:p>
        </p:txBody>
      </p:sp>
      <p:sp>
        <p:nvSpPr>
          <p:cNvPr id="4100" name="Rectangle 4"/>
          <p:cNvSpPr>
            <a:spLocks noGrp="1" noChangeArrowheads="1"/>
          </p:cNvSpPr>
          <p:nvPr>
            <p:ph type="subTitle" idx="1"/>
          </p:nvPr>
        </p:nvSpPr>
        <p:spPr>
          <a:xfrm>
            <a:off x="624418" y="3429000"/>
            <a:ext cx="10943167" cy="1139110"/>
          </a:xfrm>
        </p:spPr>
        <p:txBody>
          <a:bodyPr/>
          <a:lstStyle>
            <a:lvl1pPr marL="0" indent="0">
              <a:buFontTx/>
              <a:buNone/>
              <a:defRPr sz="2800">
                <a:solidFill>
                  <a:schemeClr val="tx1"/>
                </a:solidFill>
              </a:defRPr>
            </a:lvl1pPr>
          </a:lstStyle>
          <a:p>
            <a:pPr lvl="0"/>
            <a:r>
              <a:rPr lang="en-US" noProof="0"/>
              <a:t>Click to edit Master subtitle style</a:t>
            </a:r>
          </a:p>
        </p:txBody>
      </p:sp>
      <p:sp>
        <p:nvSpPr>
          <p:cNvPr id="5" name="Rectangle 4"/>
          <p:cNvSpPr>
            <a:spLocks noGrp="1" noChangeArrowheads="1"/>
          </p:cNvSpPr>
          <p:nvPr>
            <p:ph type="sldNum" sz="quarter" idx="10"/>
          </p:nvPr>
        </p:nvSpPr>
        <p:spPr/>
        <p:txBody>
          <a:bodyPr/>
          <a:lstStyle>
            <a:lvl1pPr algn="r" eaLnBrk="1" hangingPunct="1">
              <a:defRPr sz="900">
                <a:solidFill>
                  <a:schemeClr val="tx2"/>
                </a:solidFill>
              </a:defRPr>
            </a:lvl1pPr>
          </a:lstStyle>
          <a:p>
            <a:fld id="{22C96B24-3500-4BC9-A98C-2613C91A7154}" type="slidenum">
              <a:rPr lang="en-GB" smtClean="0"/>
              <a:t>‹#›</a:t>
            </a:fld>
            <a:endParaRPr lang="en-GB"/>
          </a:p>
        </p:txBody>
      </p:sp>
      <p:sp>
        <p:nvSpPr>
          <p:cNvPr id="3" name="Footer Placeholder 2"/>
          <p:cNvSpPr>
            <a:spLocks noGrp="1"/>
          </p:cNvSpPr>
          <p:nvPr>
            <p:ph type="ftr" sz="quarter" idx="11"/>
          </p:nvPr>
        </p:nvSpPr>
        <p:spPr>
          <a:xfrm>
            <a:off x="2201333" y="6223000"/>
            <a:ext cx="8974667"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2527605702"/>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1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EE5DFDA8-062E-4AC1-B5A7-FE207E1436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542609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7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8" name="Picture 7" descr="A screenshot of a cell phone&#10;&#10;Description automatically generated">
            <a:extLst>
              <a:ext uri="{FF2B5EF4-FFF2-40B4-BE49-F238E27FC236}">
                <a16:creationId xmlns:a16="http://schemas.microsoft.com/office/drawing/2014/main" id="{8999CD6D-3688-4AE9-A353-319A8DFE86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212206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8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sp>
        <p:nvSpPr>
          <p:cNvPr id="10" name="TextBox 9">
            <a:extLst>
              <a:ext uri="{FF2B5EF4-FFF2-40B4-BE49-F238E27FC236}">
                <a16:creationId xmlns:a16="http://schemas.microsoft.com/office/drawing/2014/main" id="{85F8FFD8-DEDE-47AA-BF52-AB8613210CD7}"/>
              </a:ext>
            </a:extLst>
          </p:cNvPr>
          <p:cNvSpPr txBox="1"/>
          <p:nvPr userDrawn="1"/>
        </p:nvSpPr>
        <p:spPr>
          <a:xfrm>
            <a:off x="6423029" y="6307536"/>
            <a:ext cx="5768975" cy="274178"/>
          </a:xfrm>
          <a:prstGeom prst="rect">
            <a:avLst/>
          </a:prstGeom>
          <a:noFill/>
        </p:spPr>
        <p:txBody>
          <a:bodyPr wrap="square" rtlCol="0">
            <a:spAutoFit/>
          </a:bodyPr>
          <a:lstStyle/>
          <a:p>
            <a:pPr algn="r"/>
            <a:r>
              <a:rPr lang="en-GB" sz="591" b="1">
                <a:solidFill>
                  <a:srgbClr val="2FA6A1"/>
                </a:solidFill>
                <a:latin typeface="Verdana" panose="020B0604030504040204" pitchFamily="34" charset="0"/>
                <a:ea typeface="Verdana" panose="020B0604030504040204" pitchFamily="34" charset="0"/>
              </a:rPr>
              <a:t>SR20 Senior Stakeholder Session 1: </a:t>
            </a:r>
            <a:r>
              <a:rPr lang="en-GB" sz="591" b="1">
                <a:solidFill>
                  <a:srgbClr val="434053"/>
                </a:solidFill>
                <a:latin typeface="Verdana" panose="020B0604030504040204" pitchFamily="34" charset="0"/>
                <a:ea typeface="Verdana" panose="020B0604030504040204" pitchFamily="34" charset="0"/>
              </a:rPr>
              <a:t>Mobilisation and Alignment</a:t>
            </a:r>
            <a:endParaRPr lang="en-GB" sz="591" b="1">
              <a:solidFill>
                <a:srgbClr val="01BFA6"/>
              </a:solidFill>
              <a:latin typeface="Verdana" panose="020B0604030504040204" pitchFamily="34" charset="0"/>
              <a:ea typeface="Verdana" panose="020B0604030504040204" pitchFamily="34" charset="0"/>
            </a:endParaRPr>
          </a:p>
          <a:p>
            <a:pPr algn="r"/>
            <a:r>
              <a:rPr lang="en-GB" sz="591"/>
              <a:t>22</a:t>
            </a:r>
            <a:r>
              <a:rPr lang="en-GB" sz="591" baseline="30000"/>
              <a:t>nd</a:t>
            </a:r>
            <a:r>
              <a:rPr lang="en-GB" sz="591"/>
              <a:t> April 2020</a:t>
            </a:r>
          </a:p>
        </p:txBody>
      </p:sp>
    </p:spTree>
    <p:extLst>
      <p:ext uri="{BB962C8B-B14F-4D97-AF65-F5344CB8AC3E}">
        <p14:creationId xmlns:p14="http://schemas.microsoft.com/office/powerpoint/2010/main" val="2754554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0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3" name="Picture 2" descr="A picture containing young&#10;&#10;Description automatically generated">
            <a:extLst>
              <a:ext uri="{FF2B5EF4-FFF2-40B4-BE49-F238E27FC236}">
                <a16:creationId xmlns:a16="http://schemas.microsoft.com/office/drawing/2014/main" id="{2848CE1C-3BB1-4356-9C79-F954ACBD90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9379375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7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3" name="Picture 2" descr="A close up of a person&#10;&#10;Description automatically generated">
            <a:extLst>
              <a:ext uri="{FF2B5EF4-FFF2-40B4-BE49-F238E27FC236}">
                <a16:creationId xmlns:a16="http://schemas.microsoft.com/office/drawing/2014/main" id="{14DD5400-ACFF-4EA8-9CC9-1D60AF84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Picture 4" descr="A close up of a device&#10;&#10;Description automatically generated">
            <a:extLst>
              <a:ext uri="{FF2B5EF4-FFF2-40B4-BE49-F238E27FC236}">
                <a16:creationId xmlns:a16="http://schemas.microsoft.com/office/drawing/2014/main" id="{CE829A53-318A-4B5A-8CD2-AE00A5AD22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descr="A screenshot of a cell phone&#10;&#10;Description automatically generated">
            <a:extLst>
              <a:ext uri="{FF2B5EF4-FFF2-40B4-BE49-F238E27FC236}">
                <a16:creationId xmlns:a16="http://schemas.microsoft.com/office/drawing/2014/main" id="{5E6FCE6C-8DA5-458B-8C98-50849A6FF95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2156481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8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3" name="Picture 2" descr="A close up of a person&#10;&#10;Description automatically generated">
            <a:extLst>
              <a:ext uri="{FF2B5EF4-FFF2-40B4-BE49-F238E27FC236}">
                <a16:creationId xmlns:a16="http://schemas.microsoft.com/office/drawing/2014/main" id="{14DD5400-ACFF-4EA8-9CC9-1D60AF84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Picture 4" descr="A close up of a device&#10;&#10;Description automatically generated">
            <a:extLst>
              <a:ext uri="{FF2B5EF4-FFF2-40B4-BE49-F238E27FC236}">
                <a16:creationId xmlns:a16="http://schemas.microsoft.com/office/drawing/2014/main" id="{CE829A53-318A-4B5A-8CD2-AE00A5AD22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Picture 3" descr="A screenshot of a cell phone&#10;&#10;Description automatically generated">
            <a:extLst>
              <a:ext uri="{FF2B5EF4-FFF2-40B4-BE49-F238E27FC236}">
                <a16:creationId xmlns:a16="http://schemas.microsoft.com/office/drawing/2014/main" id="{5AD865E5-97CB-406E-95CA-B2093E34093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A close up of a person&#10;&#10;Description automatically generated">
            <a:extLst>
              <a:ext uri="{FF2B5EF4-FFF2-40B4-BE49-F238E27FC236}">
                <a16:creationId xmlns:a16="http://schemas.microsoft.com/office/drawing/2014/main" id="{8B095812-1414-4C1D-9055-80D7E94CA3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1" name="Picture 10">
            <a:extLst>
              <a:ext uri="{FF2B5EF4-FFF2-40B4-BE49-F238E27FC236}">
                <a16:creationId xmlns:a16="http://schemas.microsoft.com/office/drawing/2014/main" id="{79497B29-539C-4DC3-BE34-FAC34F64654D}"/>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20638804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9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4" name="Picture 3" descr="A picture containing man, game&#10;&#10;Description automatically generated">
            <a:extLst>
              <a:ext uri="{FF2B5EF4-FFF2-40B4-BE49-F238E27FC236}">
                <a16:creationId xmlns:a16="http://schemas.microsoft.com/office/drawing/2014/main" id="{EE5DFDA8-062E-4AC1-B5A7-FE207E1436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35262929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0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4" name="Picture 3">
            <a:extLst>
              <a:ext uri="{FF2B5EF4-FFF2-40B4-BE49-F238E27FC236}">
                <a16:creationId xmlns:a16="http://schemas.microsoft.com/office/drawing/2014/main" id="{EE5DFDA8-062E-4AC1-B5A7-FE207E1436A8}"/>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10028221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1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8" name="Picture 7" descr="A screenshot of a cell phone&#10;&#10;Description automatically generated">
            <a:extLst>
              <a:ext uri="{FF2B5EF4-FFF2-40B4-BE49-F238E27FC236}">
                <a16:creationId xmlns:a16="http://schemas.microsoft.com/office/drawing/2014/main" id="{8999CD6D-3688-4AE9-A353-319A8DFE864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40845438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2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8" name="Picture 7" descr="A close up of a mans face&#10;&#10;Description automatically generated">
            <a:extLst>
              <a:ext uri="{FF2B5EF4-FFF2-40B4-BE49-F238E27FC236}">
                <a16:creationId xmlns:a16="http://schemas.microsoft.com/office/drawing/2014/main" id="{E4586B79-E1C1-4AD7-95FE-89DC1006E2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0" name="TextBox 9">
            <a:extLst>
              <a:ext uri="{FF2B5EF4-FFF2-40B4-BE49-F238E27FC236}">
                <a16:creationId xmlns:a16="http://schemas.microsoft.com/office/drawing/2014/main" id="{85F8FFD8-DEDE-47AA-BF52-AB8613210CD7}"/>
              </a:ext>
            </a:extLst>
          </p:cNvPr>
          <p:cNvSpPr txBox="1"/>
          <p:nvPr userDrawn="1"/>
        </p:nvSpPr>
        <p:spPr>
          <a:xfrm>
            <a:off x="6423029" y="6307536"/>
            <a:ext cx="5768975" cy="274178"/>
          </a:xfrm>
          <a:prstGeom prst="rect">
            <a:avLst/>
          </a:prstGeom>
          <a:noFill/>
        </p:spPr>
        <p:txBody>
          <a:bodyPr wrap="square" rtlCol="0">
            <a:spAutoFit/>
          </a:bodyPr>
          <a:lstStyle/>
          <a:p>
            <a:pPr algn="r"/>
            <a:r>
              <a:rPr lang="en-GB" sz="591" b="1">
                <a:solidFill>
                  <a:srgbClr val="2FA6A1"/>
                </a:solidFill>
                <a:latin typeface="Verdana" panose="020B0604030504040204" pitchFamily="34" charset="0"/>
                <a:ea typeface="Verdana" panose="020B0604030504040204" pitchFamily="34" charset="0"/>
              </a:rPr>
              <a:t>SR20 Senior Stakeholder Session 1: </a:t>
            </a:r>
            <a:r>
              <a:rPr lang="en-GB" sz="591" b="1">
                <a:solidFill>
                  <a:srgbClr val="434053"/>
                </a:solidFill>
                <a:latin typeface="Verdana" panose="020B0604030504040204" pitchFamily="34" charset="0"/>
                <a:ea typeface="Verdana" panose="020B0604030504040204" pitchFamily="34" charset="0"/>
              </a:rPr>
              <a:t>Mobilisation and Alignment</a:t>
            </a:r>
            <a:endParaRPr lang="en-GB" sz="591" b="1">
              <a:solidFill>
                <a:srgbClr val="01BFA6"/>
              </a:solidFill>
              <a:latin typeface="Verdana" panose="020B0604030504040204" pitchFamily="34" charset="0"/>
              <a:ea typeface="Verdana" panose="020B0604030504040204" pitchFamily="34" charset="0"/>
            </a:endParaRPr>
          </a:p>
          <a:p>
            <a:pPr algn="r"/>
            <a:r>
              <a:rPr lang="en-GB" sz="591"/>
              <a:t>22</a:t>
            </a:r>
            <a:r>
              <a:rPr lang="en-GB" sz="591" baseline="30000"/>
              <a:t>nd</a:t>
            </a:r>
            <a:r>
              <a:rPr lang="en-GB" sz="591"/>
              <a:t> April 2020</a:t>
            </a:r>
          </a:p>
        </p:txBody>
      </p:sp>
    </p:spTree>
    <p:extLst>
      <p:ext uri="{BB962C8B-B14F-4D97-AF65-F5344CB8AC3E}">
        <p14:creationId xmlns:p14="http://schemas.microsoft.com/office/powerpoint/2010/main" val="2423533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US"/>
              <a:t>Click to edit Master title style</a:t>
            </a:r>
          </a:p>
        </p:txBody>
      </p:sp>
      <p:sp>
        <p:nvSpPr>
          <p:cNvPr id="5" name="Rectangle 3"/>
          <p:cNvSpPr>
            <a:spLocks noGrp="1" noChangeArrowheads="1"/>
          </p:cNvSpPr>
          <p:nvPr>
            <p:ph idx="1"/>
          </p:nvPr>
        </p:nvSpPr>
        <p:spPr bwMode="auto">
          <a:xfrm>
            <a:off x="610263" y="1628776"/>
            <a:ext cx="10972800" cy="3946525"/>
          </a:xfrm>
          <a:prstGeom prst="rect">
            <a:avLst/>
          </a:prstGeom>
          <a:noFill/>
          <a:ln>
            <a:noFill/>
          </a:ln>
          <a:effectLst/>
        </p:spPr>
        <p:txBody>
          <a:bodyPr/>
          <a:lstStyle>
            <a:lvl1pPr marL="270000" indent="-270000">
              <a:buClr>
                <a:schemeClr val="tx2"/>
              </a:buClr>
              <a:buFont typeface="Arial" panose="020B0604020202020204" pitchFamily="34" charset="0"/>
              <a:buChar char="•"/>
              <a:defRPr sz="2400">
                <a:solidFill>
                  <a:schemeClr val="tx1"/>
                </a:solidFill>
              </a:defRPr>
            </a:lvl1pPr>
            <a:lvl2pPr marL="540000" indent="-270000">
              <a:buFont typeface="Arial" panose="020B0604020202020204" pitchFamily="34" charset="0"/>
              <a:buChar char="•"/>
              <a:defRPr sz="2000">
                <a:solidFill>
                  <a:schemeClr val="tx1"/>
                </a:solidFill>
              </a:defRPr>
            </a:lvl2pPr>
            <a:lvl3pPr marL="810000" indent="-270000">
              <a:lnSpc>
                <a:spcPts val="2200"/>
              </a:lnSpc>
              <a:buFont typeface="Arial" panose="020B0604020202020204" pitchFamily="34" charset="0"/>
              <a:buChar char="•"/>
              <a:defRPr sz="1800">
                <a:solidFill>
                  <a:schemeClr val="tx1"/>
                </a:solidFill>
              </a:defRPr>
            </a:lvl3pPr>
            <a:lvl4pPr marL="1080000" indent="-270000">
              <a:lnSpc>
                <a:spcPts val="2200"/>
              </a:lnSpc>
              <a:buFont typeface="Arial" panose="020B0604020202020204" pitchFamily="34" charset="0"/>
              <a:buChar char="•"/>
              <a:defRPr sz="1600">
                <a:solidFill>
                  <a:schemeClr val="tx1"/>
                </a:solidFill>
              </a:defRPr>
            </a:lvl4pPr>
            <a:lvl5pPr marL="1365750" indent="-285750">
              <a:lnSpc>
                <a:spcPts val="2200"/>
              </a:lnSpc>
              <a:buClr>
                <a:schemeClr val="tx2"/>
              </a:buClr>
              <a:buFont typeface="Arial" panose="020B0604020202020204" pitchFamily="34" charset="0"/>
              <a:buChar char="•"/>
              <a:defRPr sz="1400">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fld id="{22C96B24-3500-4BC9-A98C-2613C91A7154}" type="slidenum">
              <a:rPr lang="en-GB" smtClean="0"/>
              <a:t>‹#›</a:t>
            </a:fld>
            <a:endParaRPr lang="en-GB"/>
          </a:p>
        </p:txBody>
      </p:sp>
      <p:sp>
        <p:nvSpPr>
          <p:cNvPr id="6" name="Footer Placeholder 5"/>
          <p:cNvSpPr>
            <a:spLocks noGrp="1"/>
          </p:cNvSpPr>
          <p:nvPr>
            <p:ph type="ftr" sz="quarter" idx="11"/>
          </p:nvPr>
        </p:nvSpPr>
        <p:spPr>
          <a:xfrm>
            <a:off x="2201333" y="6223000"/>
            <a:ext cx="8974667"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35861602"/>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3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3" name="Picture 2" descr="A picture containing young&#10;&#10;Description automatically generated">
            <a:extLst>
              <a:ext uri="{FF2B5EF4-FFF2-40B4-BE49-F238E27FC236}">
                <a16:creationId xmlns:a16="http://schemas.microsoft.com/office/drawing/2014/main" id="{2848CE1C-3BB1-4356-9C79-F954ACBD90A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2781682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Break_HMRC Green">
    <p:bg>
      <p:bgPr>
        <a:solidFill>
          <a:schemeClr val="tx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9" y="1988843"/>
            <a:ext cx="10943167" cy="1152823"/>
          </a:xfrm>
        </p:spPr>
        <p:txBody>
          <a:bodyPr anchor="b"/>
          <a:lstStyle>
            <a:lvl1pPr>
              <a:lnSpc>
                <a:spcPts val="2700"/>
              </a:lnSpc>
              <a:defRPr sz="2700">
                <a:solidFill>
                  <a:schemeClr val="bg1"/>
                </a:solidFill>
              </a:defRPr>
            </a:lvl1pPr>
          </a:lstStyle>
          <a:p>
            <a:pPr lvl="0"/>
            <a:r>
              <a:rPr lang="en-US" noProof="0"/>
              <a:t>Click to edit Master title style</a:t>
            </a:r>
          </a:p>
        </p:txBody>
      </p:sp>
      <p:sp>
        <p:nvSpPr>
          <p:cNvPr id="4100" name="Rectangle 4"/>
          <p:cNvSpPr>
            <a:spLocks noGrp="1" noChangeArrowheads="1"/>
          </p:cNvSpPr>
          <p:nvPr>
            <p:ph type="subTitle" idx="1"/>
          </p:nvPr>
        </p:nvSpPr>
        <p:spPr>
          <a:xfrm>
            <a:off x="624419" y="3429000"/>
            <a:ext cx="10943167" cy="1139110"/>
          </a:xfrm>
        </p:spPr>
        <p:txBody>
          <a:bodyPr/>
          <a:lstStyle>
            <a:lvl1pPr>
              <a:defRPr sz="1800">
                <a:solidFill>
                  <a:schemeClr val="bg1"/>
                </a:solidFill>
              </a:defRPr>
            </a:lvl1pPr>
          </a:lstStyle>
          <a:p>
            <a:pPr lvl="0"/>
            <a:r>
              <a:rPr lang="en-US" noProof="0"/>
              <a:t>Click to edit Master subtitle style</a:t>
            </a:r>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fld id="{55B3C21C-0F4A-45C5-8C4C-66B6288074E5}" type="slidenum">
              <a:rPr lang="en-GB" smtClean="0"/>
              <a:t>‹#›</a:t>
            </a:fld>
            <a:endParaRPr lang="en-GB"/>
          </a:p>
        </p:txBody>
      </p:sp>
      <p:sp>
        <p:nvSpPr>
          <p:cNvPr id="3" name="Footer Placeholder 2"/>
          <p:cNvSpPr>
            <a:spLocks noGrp="1"/>
          </p:cNvSpPr>
          <p:nvPr>
            <p:ph type="ftr" sz="quarter" idx="11"/>
          </p:nvPr>
        </p:nvSpPr>
        <p:spPr>
          <a:xfrm>
            <a:off x="2201333" y="6223000"/>
            <a:ext cx="8974667" cy="203200"/>
          </a:xfrm>
        </p:spPr>
        <p:txBody>
          <a:bodyPr/>
          <a:lstStyle>
            <a:lvl1pPr algn="r">
              <a:defRPr sz="675">
                <a:latin typeface="Arial" panose="020B0604020202020204" pitchFamily="34" charset="0"/>
              </a:defRPr>
            </a:lvl1pPr>
          </a:lstStyle>
          <a:p>
            <a:r>
              <a:rPr lang="en-GB"/>
              <a:t>MTDB | OFFICIAL SENSITIVE</a:t>
            </a:r>
          </a:p>
        </p:txBody>
      </p:sp>
    </p:spTree>
    <p:extLst>
      <p:ext uri="{BB962C8B-B14F-4D97-AF65-F5344CB8AC3E}">
        <p14:creationId xmlns:p14="http://schemas.microsoft.com/office/powerpoint/2010/main" val="3243198611"/>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Break_Pantone 668">
    <p:bg>
      <p:bgPr>
        <a:solidFill>
          <a:schemeClr val="accent3"/>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9" y="1988843"/>
            <a:ext cx="10943167" cy="1152823"/>
          </a:xfrm>
        </p:spPr>
        <p:txBody>
          <a:bodyPr anchor="b"/>
          <a:lstStyle>
            <a:lvl1pPr>
              <a:lnSpc>
                <a:spcPts val="2700"/>
              </a:lnSpc>
              <a:defRPr sz="2700">
                <a:solidFill>
                  <a:schemeClr val="bg1"/>
                </a:solidFill>
              </a:defRPr>
            </a:lvl1pPr>
          </a:lstStyle>
          <a:p>
            <a:pPr lvl="0"/>
            <a:r>
              <a:rPr lang="en-US" noProof="0"/>
              <a:t>Click to edit Master title style</a:t>
            </a:r>
          </a:p>
        </p:txBody>
      </p:sp>
      <p:sp>
        <p:nvSpPr>
          <p:cNvPr id="4100" name="Rectangle 4"/>
          <p:cNvSpPr>
            <a:spLocks noGrp="1" noChangeArrowheads="1"/>
          </p:cNvSpPr>
          <p:nvPr>
            <p:ph type="subTitle" idx="1"/>
          </p:nvPr>
        </p:nvSpPr>
        <p:spPr>
          <a:xfrm>
            <a:off x="624419" y="3429000"/>
            <a:ext cx="10943167" cy="1139110"/>
          </a:xfrm>
        </p:spPr>
        <p:txBody>
          <a:bodyPr/>
          <a:lstStyle>
            <a:lvl1pPr>
              <a:defRPr>
                <a:solidFill>
                  <a:schemeClr val="bg1"/>
                </a:solidFill>
              </a:defRPr>
            </a:lvl1pPr>
          </a:lstStyle>
          <a:p>
            <a:pPr lvl="0"/>
            <a:r>
              <a:rPr lang="en-US" noProof="0"/>
              <a:t>Click to edit Master subtitle style</a:t>
            </a:r>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fld id="{55B3C21C-0F4A-45C5-8C4C-66B6288074E5}" type="slidenum">
              <a:rPr lang="en-GB" smtClean="0"/>
              <a:t>‹#›</a:t>
            </a:fld>
            <a:endParaRPr lang="en-GB"/>
          </a:p>
        </p:txBody>
      </p:sp>
      <p:sp>
        <p:nvSpPr>
          <p:cNvPr id="3" name="Footer Placeholder 2"/>
          <p:cNvSpPr>
            <a:spLocks noGrp="1"/>
          </p:cNvSpPr>
          <p:nvPr>
            <p:ph type="ftr" sz="quarter" idx="11"/>
          </p:nvPr>
        </p:nvSpPr>
        <p:spPr>
          <a:xfrm>
            <a:off x="2201333" y="6223000"/>
            <a:ext cx="8974667" cy="203200"/>
          </a:xfrm>
        </p:spPr>
        <p:txBody>
          <a:bodyPr/>
          <a:lstStyle>
            <a:lvl1pPr algn="r">
              <a:defRPr sz="675">
                <a:latin typeface="Arial" panose="020B0604020202020204" pitchFamily="34" charset="0"/>
              </a:defRPr>
            </a:lvl1pPr>
          </a:lstStyle>
          <a:p>
            <a:r>
              <a:rPr lang="en-GB"/>
              <a:t>MTDB | OFFICIAL SENSITIVE</a:t>
            </a:r>
          </a:p>
        </p:txBody>
      </p:sp>
    </p:spTree>
    <p:extLst>
      <p:ext uri="{BB962C8B-B14F-4D97-AF65-F5344CB8AC3E}">
        <p14:creationId xmlns:p14="http://schemas.microsoft.com/office/powerpoint/2010/main" val="1324288802"/>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reak_Pantone 1807">
    <p:bg>
      <p:bgPr>
        <a:solidFill>
          <a:schemeClr val="accent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9" y="1988843"/>
            <a:ext cx="10943167" cy="1152823"/>
          </a:xfrm>
        </p:spPr>
        <p:txBody>
          <a:bodyPr anchor="b"/>
          <a:lstStyle>
            <a:lvl1pPr>
              <a:lnSpc>
                <a:spcPts val="2700"/>
              </a:lnSpc>
              <a:defRPr sz="2700">
                <a:solidFill>
                  <a:schemeClr val="bg1"/>
                </a:solidFill>
              </a:defRPr>
            </a:lvl1pPr>
          </a:lstStyle>
          <a:p>
            <a:pPr lvl="0"/>
            <a:r>
              <a:rPr lang="en-US" noProof="0"/>
              <a:t>Click to edit Master title style</a:t>
            </a:r>
          </a:p>
        </p:txBody>
      </p:sp>
      <p:sp>
        <p:nvSpPr>
          <p:cNvPr id="4100" name="Rectangle 4"/>
          <p:cNvSpPr>
            <a:spLocks noGrp="1" noChangeArrowheads="1"/>
          </p:cNvSpPr>
          <p:nvPr>
            <p:ph type="subTitle" idx="1"/>
          </p:nvPr>
        </p:nvSpPr>
        <p:spPr>
          <a:xfrm>
            <a:off x="624419" y="3429000"/>
            <a:ext cx="10943167" cy="1139110"/>
          </a:xfrm>
        </p:spPr>
        <p:txBody>
          <a:bodyPr/>
          <a:lstStyle>
            <a:lvl1pPr>
              <a:defRPr>
                <a:solidFill>
                  <a:schemeClr val="bg1"/>
                </a:solidFill>
              </a:defRPr>
            </a:lvl1pPr>
          </a:lstStyle>
          <a:p>
            <a:pPr lvl="0"/>
            <a:r>
              <a:rPr lang="en-US" noProof="0"/>
              <a:t>Click to edit Master subtitle style</a:t>
            </a:r>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fld id="{55B3C21C-0F4A-45C5-8C4C-66B6288074E5}" type="slidenum">
              <a:rPr lang="en-GB" smtClean="0"/>
              <a:t>‹#›</a:t>
            </a:fld>
            <a:endParaRPr lang="en-GB"/>
          </a:p>
        </p:txBody>
      </p:sp>
      <p:sp>
        <p:nvSpPr>
          <p:cNvPr id="3" name="Footer Placeholder 2"/>
          <p:cNvSpPr>
            <a:spLocks noGrp="1"/>
          </p:cNvSpPr>
          <p:nvPr>
            <p:ph type="ftr" sz="quarter" idx="11"/>
          </p:nvPr>
        </p:nvSpPr>
        <p:spPr>
          <a:xfrm>
            <a:off x="2201333" y="6223000"/>
            <a:ext cx="8974667" cy="203200"/>
          </a:xfrm>
        </p:spPr>
        <p:txBody>
          <a:bodyPr/>
          <a:lstStyle>
            <a:lvl1pPr algn="r">
              <a:defRPr sz="675">
                <a:latin typeface="Arial" panose="020B0604020202020204" pitchFamily="34" charset="0"/>
              </a:defRPr>
            </a:lvl1pPr>
          </a:lstStyle>
          <a:p>
            <a:r>
              <a:rPr lang="en-GB"/>
              <a:t>MTDB | OFFICIAL SENSITIVE</a:t>
            </a:r>
          </a:p>
        </p:txBody>
      </p:sp>
    </p:spTree>
    <p:extLst>
      <p:ext uri="{BB962C8B-B14F-4D97-AF65-F5344CB8AC3E}">
        <p14:creationId xmlns:p14="http://schemas.microsoft.com/office/powerpoint/2010/main" val="3615433662"/>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Break_Pantone 371">
    <p:bg>
      <p:bgPr>
        <a:solidFill>
          <a:schemeClr val="bg2"/>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9" y="1988843"/>
            <a:ext cx="10943167" cy="1152823"/>
          </a:xfrm>
        </p:spPr>
        <p:txBody>
          <a:bodyPr anchor="b"/>
          <a:lstStyle>
            <a:lvl1pPr>
              <a:lnSpc>
                <a:spcPts val="2700"/>
              </a:lnSpc>
              <a:defRPr sz="2700">
                <a:solidFill>
                  <a:schemeClr val="bg1"/>
                </a:solidFill>
              </a:defRPr>
            </a:lvl1pPr>
          </a:lstStyle>
          <a:p>
            <a:pPr lvl="0"/>
            <a:r>
              <a:rPr lang="en-US" noProof="0"/>
              <a:t>Click to edit Master title style</a:t>
            </a:r>
          </a:p>
        </p:txBody>
      </p:sp>
      <p:sp>
        <p:nvSpPr>
          <p:cNvPr id="4100" name="Rectangle 4"/>
          <p:cNvSpPr>
            <a:spLocks noGrp="1" noChangeArrowheads="1"/>
          </p:cNvSpPr>
          <p:nvPr>
            <p:ph type="subTitle" idx="1"/>
          </p:nvPr>
        </p:nvSpPr>
        <p:spPr>
          <a:xfrm>
            <a:off x="624419" y="3429000"/>
            <a:ext cx="10943167" cy="1139110"/>
          </a:xfrm>
        </p:spPr>
        <p:txBody>
          <a:bodyPr/>
          <a:lstStyle>
            <a:lvl1pPr>
              <a:defRPr>
                <a:solidFill>
                  <a:schemeClr val="bg1"/>
                </a:solidFill>
              </a:defRPr>
            </a:lvl1pPr>
          </a:lstStyle>
          <a:p>
            <a:pPr lvl="0"/>
            <a:r>
              <a:rPr lang="en-US" noProof="0"/>
              <a:t>Click to edit Master subtitle style</a:t>
            </a:r>
          </a:p>
        </p:txBody>
      </p:sp>
      <p:sp>
        <p:nvSpPr>
          <p:cNvPr id="4" name="Rectangle 4"/>
          <p:cNvSpPr>
            <a:spLocks noGrp="1" noChangeArrowheads="1"/>
          </p:cNvSpPr>
          <p:nvPr>
            <p:ph type="sldNum" sz="quarter" idx="10"/>
          </p:nvPr>
        </p:nvSpPr>
        <p:spPr/>
        <p:txBody>
          <a:bodyPr/>
          <a:lstStyle>
            <a:lvl1pPr algn="r" eaLnBrk="1" hangingPunct="1">
              <a:defRPr sz="675" smtClean="0">
                <a:solidFill>
                  <a:schemeClr val="bg1"/>
                </a:solidFill>
              </a:defRPr>
            </a:lvl1pPr>
          </a:lstStyle>
          <a:p>
            <a:fld id="{55B3C21C-0F4A-45C5-8C4C-66B6288074E5}" type="slidenum">
              <a:rPr lang="en-GB" smtClean="0"/>
              <a:t>‹#›</a:t>
            </a:fld>
            <a:endParaRPr lang="en-GB"/>
          </a:p>
        </p:txBody>
      </p:sp>
      <p:sp>
        <p:nvSpPr>
          <p:cNvPr id="3" name="Footer Placeholder 2"/>
          <p:cNvSpPr>
            <a:spLocks noGrp="1"/>
          </p:cNvSpPr>
          <p:nvPr>
            <p:ph type="ftr" sz="quarter" idx="11"/>
          </p:nvPr>
        </p:nvSpPr>
        <p:spPr>
          <a:xfrm>
            <a:off x="2201333" y="6223000"/>
            <a:ext cx="8974667" cy="203200"/>
          </a:xfrm>
        </p:spPr>
        <p:txBody>
          <a:bodyPr/>
          <a:lstStyle>
            <a:lvl1pPr algn="r">
              <a:defRPr sz="675">
                <a:latin typeface="Arial" panose="020B0604020202020204" pitchFamily="34" charset="0"/>
              </a:defRPr>
            </a:lvl1pPr>
          </a:lstStyle>
          <a:p>
            <a:r>
              <a:rPr lang="en-GB"/>
              <a:t>MTDB | OFFICIAL SENSITIVE</a:t>
            </a:r>
          </a:p>
        </p:txBody>
      </p:sp>
    </p:spTree>
    <p:extLst>
      <p:ext uri="{BB962C8B-B14F-4D97-AF65-F5344CB8AC3E}">
        <p14:creationId xmlns:p14="http://schemas.microsoft.com/office/powerpoint/2010/main" val="3465132823"/>
      </p:ext>
    </p:extLst>
  </p:cSld>
  <p:clrMapOvr>
    <a:overrideClrMapping bg1="lt1" tx1="dk1" bg2="lt2" tx2="dk2" accent1="accent1" accent2="accent2" accent3="accent3" accent4="accent4" accent5="accent5" accent6="accent6" hlink="hlink" folHlink="folHlink"/>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Title Slide_No logo">
    <p:spTree>
      <p:nvGrpSpPr>
        <p:cNvPr id="1" name=""/>
        <p:cNvGrpSpPr/>
        <p:nvPr/>
      </p:nvGrpSpPr>
      <p:grpSpPr>
        <a:xfrm>
          <a:off x="0" y="0"/>
          <a:ext cx="0" cy="0"/>
          <a:chOff x="0" y="0"/>
          <a:chExt cx="0" cy="0"/>
        </a:xfrm>
      </p:grpSpPr>
      <p:sp>
        <p:nvSpPr>
          <p:cNvPr id="4099" name="Rectangle 3"/>
          <p:cNvSpPr>
            <a:spLocks noGrp="1" noChangeArrowheads="1"/>
          </p:cNvSpPr>
          <p:nvPr>
            <p:ph type="ctrTitle"/>
          </p:nvPr>
        </p:nvSpPr>
        <p:spPr>
          <a:xfrm>
            <a:off x="624419" y="1988843"/>
            <a:ext cx="10943167" cy="1152823"/>
          </a:xfrm>
        </p:spPr>
        <p:txBody>
          <a:bodyPr anchor="b"/>
          <a:lstStyle>
            <a:lvl1pPr>
              <a:lnSpc>
                <a:spcPts val="2700"/>
              </a:lnSpc>
              <a:defRPr sz="2700">
                <a:solidFill>
                  <a:srgbClr val="008D8E"/>
                </a:solidFill>
              </a:defRPr>
            </a:lvl1pPr>
          </a:lstStyle>
          <a:p>
            <a:pPr lvl="0"/>
            <a:r>
              <a:rPr lang="en-US" noProof="0"/>
              <a:t>Click to edit Master title style</a:t>
            </a:r>
          </a:p>
        </p:txBody>
      </p:sp>
      <p:sp>
        <p:nvSpPr>
          <p:cNvPr id="4100" name="Rectangle 4"/>
          <p:cNvSpPr>
            <a:spLocks noGrp="1" noChangeArrowheads="1"/>
          </p:cNvSpPr>
          <p:nvPr>
            <p:ph type="subTitle" idx="1"/>
          </p:nvPr>
        </p:nvSpPr>
        <p:spPr>
          <a:xfrm>
            <a:off x="624419" y="3429000"/>
            <a:ext cx="10943167" cy="1139110"/>
          </a:xfrm>
        </p:spPr>
        <p:txBody>
          <a:bodyPr/>
          <a:lstStyle>
            <a:lvl1pPr marL="0" indent="0">
              <a:buNone/>
              <a:defRPr>
                <a:solidFill>
                  <a:schemeClr val="tx1"/>
                </a:solidFill>
              </a:defRPr>
            </a:lvl1pPr>
          </a:lstStyle>
          <a:p>
            <a:pPr lvl="0"/>
            <a:r>
              <a:rPr lang="en-US" noProof="0"/>
              <a:t>Click to edit Master subtitle style</a:t>
            </a:r>
          </a:p>
        </p:txBody>
      </p:sp>
      <p:sp>
        <p:nvSpPr>
          <p:cNvPr id="4" name="Rectangle 4"/>
          <p:cNvSpPr>
            <a:spLocks noGrp="1" noChangeArrowheads="1"/>
          </p:cNvSpPr>
          <p:nvPr>
            <p:ph type="sldNum" sz="quarter" idx="10"/>
          </p:nvPr>
        </p:nvSpPr>
        <p:spPr>
          <a:ln/>
        </p:spPr>
        <p:txBody>
          <a:bodyPr/>
          <a:lstStyle>
            <a:lvl1pPr>
              <a:defRPr/>
            </a:lvl1pPr>
          </a:lstStyle>
          <a:p>
            <a:fld id="{55B3C21C-0F4A-45C5-8C4C-66B6288074E5}" type="slidenum">
              <a:rPr lang="en-GB" smtClean="0"/>
              <a:t>‹#›</a:t>
            </a:fld>
            <a:endParaRPr lang="en-GB"/>
          </a:p>
        </p:txBody>
      </p:sp>
      <p:sp>
        <p:nvSpPr>
          <p:cNvPr id="3" name="Footer Placeholder 2"/>
          <p:cNvSpPr>
            <a:spLocks noGrp="1"/>
          </p:cNvSpPr>
          <p:nvPr>
            <p:ph type="ftr" sz="quarter" idx="11"/>
          </p:nvPr>
        </p:nvSpPr>
        <p:spPr>
          <a:xfrm>
            <a:off x="2201333" y="6223000"/>
            <a:ext cx="8974667" cy="203200"/>
          </a:xfrm>
        </p:spPr>
        <p:txBody>
          <a:bodyPr/>
          <a:lstStyle>
            <a:lvl1pPr algn="r">
              <a:defRPr sz="675">
                <a:latin typeface="Arial" panose="020B0604020202020204" pitchFamily="34" charset="0"/>
              </a:defRPr>
            </a:lvl1pPr>
          </a:lstStyle>
          <a:p>
            <a:r>
              <a:rPr lang="en-GB"/>
              <a:t>MTDB | OFFICIAL SENSITIVE</a:t>
            </a:r>
          </a:p>
        </p:txBody>
      </p:sp>
    </p:spTree>
    <p:extLst>
      <p:ext uri="{BB962C8B-B14F-4D97-AF65-F5344CB8AC3E}">
        <p14:creationId xmlns:p14="http://schemas.microsoft.com/office/powerpoint/2010/main" val="2982466068"/>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ontent_No logo">
    <p:spTree>
      <p:nvGrpSpPr>
        <p:cNvPr id="1" name=""/>
        <p:cNvGrpSpPr/>
        <p:nvPr/>
      </p:nvGrpSpPr>
      <p:grpSpPr>
        <a:xfrm>
          <a:off x="0" y="0"/>
          <a:ext cx="0" cy="0"/>
          <a:chOff x="0" y="0"/>
          <a:chExt cx="0" cy="0"/>
        </a:xfrm>
      </p:grpSpPr>
      <p:sp>
        <p:nvSpPr>
          <p:cNvPr id="2" name="Title 1"/>
          <p:cNvSpPr>
            <a:spLocks noGrp="1"/>
          </p:cNvSpPr>
          <p:nvPr>
            <p:ph type="title"/>
          </p:nvPr>
        </p:nvSpPr>
        <p:spPr>
          <a:xfrm>
            <a:off x="609600" y="476250"/>
            <a:ext cx="10972800" cy="831850"/>
          </a:xfrm>
        </p:spPr>
        <p:txBody>
          <a:bodyPr/>
          <a:lstStyle/>
          <a:p>
            <a:r>
              <a:rPr lang="en-US"/>
              <a:t>Click to edit Master title style</a:t>
            </a:r>
          </a:p>
        </p:txBody>
      </p:sp>
      <p:sp>
        <p:nvSpPr>
          <p:cNvPr id="5" name="Rectangle 3"/>
          <p:cNvSpPr>
            <a:spLocks noGrp="1" noChangeArrowheads="1"/>
          </p:cNvSpPr>
          <p:nvPr>
            <p:ph idx="1"/>
          </p:nvPr>
        </p:nvSpPr>
        <p:spPr bwMode="auto">
          <a:xfrm>
            <a:off x="610263" y="1628777"/>
            <a:ext cx="10972800" cy="3946525"/>
          </a:xfrm>
          <a:prstGeom prst="rect">
            <a:avLst/>
          </a:prstGeom>
          <a:noFill/>
          <a:ln>
            <a:noFill/>
          </a:ln>
          <a:effectLst/>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sldNum" sz="quarter" idx="10"/>
          </p:nvPr>
        </p:nvSpPr>
        <p:spPr>
          <a:ln/>
        </p:spPr>
        <p:txBody>
          <a:bodyPr/>
          <a:lstStyle>
            <a:lvl1pPr>
              <a:defRPr/>
            </a:lvl1pPr>
          </a:lstStyle>
          <a:p>
            <a:fld id="{55B3C21C-0F4A-45C5-8C4C-66B6288074E5}" type="slidenum">
              <a:rPr lang="en-GB" smtClean="0"/>
              <a:t>‹#›</a:t>
            </a:fld>
            <a:endParaRPr lang="en-GB"/>
          </a:p>
        </p:txBody>
      </p:sp>
      <p:sp>
        <p:nvSpPr>
          <p:cNvPr id="6" name="Footer Placeholder 5"/>
          <p:cNvSpPr>
            <a:spLocks noGrp="1"/>
          </p:cNvSpPr>
          <p:nvPr>
            <p:ph type="ftr" sz="quarter" idx="11"/>
          </p:nvPr>
        </p:nvSpPr>
        <p:spPr>
          <a:xfrm>
            <a:off x="2201333" y="6223000"/>
            <a:ext cx="8974667" cy="203200"/>
          </a:xfrm>
        </p:spPr>
        <p:txBody>
          <a:bodyPr/>
          <a:lstStyle>
            <a:lvl1pPr algn="r">
              <a:defRPr sz="675">
                <a:latin typeface="Arial" panose="020B0604020202020204" pitchFamily="34" charset="0"/>
              </a:defRPr>
            </a:lvl1pPr>
          </a:lstStyle>
          <a:p>
            <a:r>
              <a:rPr lang="en-GB"/>
              <a:t>MTDB | OFFICIAL SENSITIVE</a:t>
            </a:r>
          </a:p>
        </p:txBody>
      </p:sp>
    </p:spTree>
    <p:extLst>
      <p:ext uri="{BB962C8B-B14F-4D97-AF65-F5344CB8AC3E}">
        <p14:creationId xmlns:p14="http://schemas.microsoft.com/office/powerpoint/2010/main" val="2913590273"/>
      </p:ext>
    </p:extLst>
  </p:cSld>
  <p:clrMapOvr>
    <a:masterClrMapping/>
  </p:clrMapOvr>
  <p:transition>
    <p:fad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wo Content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5" name="Content Placeholder 14"/>
          <p:cNvSpPr>
            <a:spLocks noGrp="1"/>
          </p:cNvSpPr>
          <p:nvPr>
            <p:ph sz="quarter" idx="11"/>
          </p:nvPr>
        </p:nvSpPr>
        <p:spPr>
          <a:xfrm>
            <a:off x="608809" y="1622724"/>
            <a:ext cx="5278967"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2"/>
          </p:nvPr>
        </p:nvSpPr>
        <p:spPr>
          <a:xfrm>
            <a:off x="6383867" y="1622724"/>
            <a:ext cx="5207000" cy="38877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3"/>
          </p:nvPr>
        </p:nvSpPr>
        <p:spPr>
          <a:ln/>
        </p:spPr>
        <p:txBody>
          <a:bodyPr/>
          <a:lstStyle>
            <a:lvl1pPr>
              <a:defRPr/>
            </a:lvl1pPr>
          </a:lstStyle>
          <a:p>
            <a:fld id="{55B3C21C-0F4A-45C5-8C4C-66B6288074E5}" type="slidenum">
              <a:rPr lang="en-GB" smtClean="0"/>
              <a:t>‹#›</a:t>
            </a:fld>
            <a:endParaRPr lang="en-GB"/>
          </a:p>
        </p:txBody>
      </p:sp>
      <p:sp>
        <p:nvSpPr>
          <p:cNvPr id="4" name="Footer Placeholder 3"/>
          <p:cNvSpPr>
            <a:spLocks noGrp="1"/>
          </p:cNvSpPr>
          <p:nvPr>
            <p:ph type="ftr" sz="quarter" idx="14"/>
          </p:nvPr>
        </p:nvSpPr>
        <p:spPr>
          <a:xfrm>
            <a:off x="2201333" y="6223000"/>
            <a:ext cx="8974667" cy="203200"/>
          </a:xfrm>
        </p:spPr>
        <p:txBody>
          <a:bodyPr/>
          <a:lstStyle>
            <a:lvl1pPr algn="r">
              <a:defRPr sz="675">
                <a:latin typeface="Arial" panose="020B0604020202020204" pitchFamily="34" charset="0"/>
              </a:defRPr>
            </a:lvl1pPr>
          </a:lstStyle>
          <a:p>
            <a:r>
              <a:rPr lang="en-GB"/>
              <a:t>MTDB | OFFICIAL SENSITIVE</a:t>
            </a:r>
          </a:p>
        </p:txBody>
      </p:sp>
    </p:spTree>
    <p:extLst>
      <p:ext uri="{BB962C8B-B14F-4D97-AF65-F5344CB8AC3E}">
        <p14:creationId xmlns:p14="http://schemas.microsoft.com/office/powerpoint/2010/main" val="239553940"/>
      </p:ext>
    </p:extLst>
  </p:cSld>
  <p:clrMapOvr>
    <a:masterClrMapping/>
  </p:clrMapOvr>
  <p:transition>
    <p:fad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_No log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fld id="{55B3C21C-0F4A-45C5-8C4C-66B6288074E5}" type="slidenum">
              <a:rPr lang="en-GB" smtClean="0"/>
              <a:t>‹#›</a:t>
            </a:fld>
            <a:endParaRPr lang="en-GB"/>
          </a:p>
        </p:txBody>
      </p:sp>
      <p:sp>
        <p:nvSpPr>
          <p:cNvPr id="4" name="Footer Placeholder 3"/>
          <p:cNvSpPr>
            <a:spLocks noGrp="1"/>
          </p:cNvSpPr>
          <p:nvPr>
            <p:ph type="ftr" sz="quarter" idx="11"/>
          </p:nvPr>
        </p:nvSpPr>
        <p:spPr>
          <a:xfrm>
            <a:off x="2201333" y="6223000"/>
            <a:ext cx="8974667" cy="203200"/>
          </a:xfrm>
        </p:spPr>
        <p:txBody>
          <a:bodyPr/>
          <a:lstStyle>
            <a:lvl1pPr algn="r">
              <a:defRPr sz="675">
                <a:latin typeface="Arial" panose="020B0604020202020204" pitchFamily="34" charset="0"/>
              </a:defRPr>
            </a:lvl1pPr>
          </a:lstStyle>
          <a:p>
            <a:r>
              <a:rPr lang="en-GB"/>
              <a:t>MTDB | OFFICIAL SENSITIVE</a:t>
            </a:r>
          </a:p>
        </p:txBody>
      </p:sp>
    </p:spTree>
    <p:extLst>
      <p:ext uri="{BB962C8B-B14F-4D97-AF65-F5344CB8AC3E}">
        <p14:creationId xmlns:p14="http://schemas.microsoft.com/office/powerpoint/2010/main" val="3634858450"/>
      </p:ext>
    </p:extLst>
  </p:cSld>
  <p:clrMapOvr>
    <a:masterClrMapping/>
  </p:clrMapOvr>
  <p:transition>
    <p:fad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_No logo">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55B3C21C-0F4A-45C5-8C4C-66B6288074E5}" type="slidenum">
              <a:rPr lang="en-GB" smtClean="0"/>
              <a:t>‹#›</a:t>
            </a:fld>
            <a:endParaRPr lang="en-GB"/>
          </a:p>
        </p:txBody>
      </p:sp>
      <p:sp>
        <p:nvSpPr>
          <p:cNvPr id="3" name="Footer Placeholder 2"/>
          <p:cNvSpPr>
            <a:spLocks noGrp="1"/>
          </p:cNvSpPr>
          <p:nvPr>
            <p:ph type="ftr" sz="quarter" idx="11"/>
          </p:nvPr>
        </p:nvSpPr>
        <p:spPr>
          <a:xfrm>
            <a:off x="2201333" y="6223000"/>
            <a:ext cx="8974667" cy="203200"/>
          </a:xfrm>
        </p:spPr>
        <p:txBody>
          <a:bodyPr/>
          <a:lstStyle>
            <a:lvl1pPr algn="r">
              <a:defRPr sz="675">
                <a:latin typeface="Arial" panose="020B0604020202020204" pitchFamily="34" charset="0"/>
              </a:defRPr>
            </a:lvl1pPr>
          </a:lstStyle>
          <a:p>
            <a:r>
              <a:rPr lang="en-GB"/>
              <a:t>MTDB | OFFICIAL SENSITIVE</a:t>
            </a:r>
          </a:p>
        </p:txBody>
      </p:sp>
    </p:spTree>
    <p:extLst>
      <p:ext uri="{BB962C8B-B14F-4D97-AF65-F5344CB8AC3E}">
        <p14:creationId xmlns:p14="http://schemas.microsoft.com/office/powerpoint/2010/main" val="1877377218"/>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p>
        </p:txBody>
      </p:sp>
      <p:sp>
        <p:nvSpPr>
          <p:cNvPr id="15" name="Content Placeholder 14"/>
          <p:cNvSpPr>
            <a:spLocks noGrp="1"/>
          </p:cNvSpPr>
          <p:nvPr>
            <p:ph sz="quarter" idx="11"/>
          </p:nvPr>
        </p:nvSpPr>
        <p:spPr>
          <a:xfrm>
            <a:off x="608807" y="1622724"/>
            <a:ext cx="5278967" cy="3887788"/>
          </a:xfrm>
        </p:spPr>
        <p:txBody>
          <a:bodyPr/>
          <a:lstStyle>
            <a:lvl1pPr>
              <a:defRPr sz="24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7" name="Content Placeholder 16"/>
          <p:cNvSpPr>
            <a:spLocks noGrp="1"/>
          </p:cNvSpPr>
          <p:nvPr>
            <p:ph sz="quarter" idx="12"/>
          </p:nvPr>
        </p:nvSpPr>
        <p:spPr>
          <a:xfrm>
            <a:off x="6383867" y="1622724"/>
            <a:ext cx="5207000" cy="3887788"/>
          </a:xfrm>
        </p:spPr>
        <p:txBody>
          <a:bodyPr/>
          <a:lstStyle>
            <a:lvl1pPr>
              <a:defRPr sz="2400"/>
            </a:lvl1pPr>
            <a:lvl2pPr>
              <a:defRPr sz="2000"/>
            </a:lvl2pPr>
            <a:lvl3pPr>
              <a:defRPr sz="1800"/>
            </a:lvl3pPr>
            <a:lvl4pPr>
              <a:defRPr sz="16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sldNum" sz="quarter" idx="13"/>
          </p:nvPr>
        </p:nvSpPr>
        <p:spPr>
          <a:ln/>
        </p:spPr>
        <p:txBody>
          <a:bodyPr/>
          <a:lstStyle>
            <a:lvl1pPr>
              <a:defRPr/>
            </a:lvl1pPr>
          </a:lstStyle>
          <a:p>
            <a:fld id="{22C96B24-3500-4BC9-A98C-2613C91A7154}" type="slidenum">
              <a:rPr lang="en-GB" smtClean="0"/>
              <a:t>‹#›</a:t>
            </a:fld>
            <a:endParaRPr lang="en-GB"/>
          </a:p>
        </p:txBody>
      </p:sp>
      <p:sp>
        <p:nvSpPr>
          <p:cNvPr id="4" name="Footer Placeholder 3"/>
          <p:cNvSpPr>
            <a:spLocks noGrp="1"/>
          </p:cNvSpPr>
          <p:nvPr>
            <p:ph type="ftr" sz="quarter" idx="14"/>
          </p:nvPr>
        </p:nvSpPr>
        <p:spPr>
          <a:xfrm>
            <a:off x="2201333" y="6223000"/>
            <a:ext cx="8974667"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1170801491"/>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r>
              <a:rPr lang="en-GB"/>
              <a:t>MTDB | OFFICIAL SENSITIVE</a:t>
            </a:r>
          </a:p>
        </p:txBody>
      </p:sp>
      <p:sp>
        <p:nvSpPr>
          <p:cNvPr id="6" name="Slide Number Placeholder 5"/>
          <p:cNvSpPr>
            <a:spLocks noGrp="1"/>
          </p:cNvSpPr>
          <p:nvPr>
            <p:ph type="sldNum" sz="quarter" idx="12"/>
          </p:nvPr>
        </p:nvSpPr>
        <p:spPr/>
        <p:txBody>
          <a:bodyPr/>
          <a:lstStyle/>
          <a:p>
            <a:fld id="{55B3C21C-0F4A-45C5-8C4C-66B6288074E5}" type="slidenum">
              <a:rPr lang="en-GB" smtClean="0"/>
              <a:t>‹#›</a:t>
            </a:fld>
            <a:endParaRPr lang="en-GB"/>
          </a:p>
        </p:txBody>
      </p:sp>
    </p:spTree>
    <p:extLst>
      <p:ext uri="{BB962C8B-B14F-4D97-AF65-F5344CB8AC3E}">
        <p14:creationId xmlns:p14="http://schemas.microsoft.com/office/powerpoint/2010/main" val="4011521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p>
        </p:txBody>
      </p:sp>
      <p:sp>
        <p:nvSpPr>
          <p:cNvPr id="3" name="Rectangle 4"/>
          <p:cNvSpPr>
            <a:spLocks noGrp="1" noChangeArrowheads="1"/>
          </p:cNvSpPr>
          <p:nvPr>
            <p:ph type="sldNum" sz="quarter" idx="10"/>
          </p:nvPr>
        </p:nvSpPr>
        <p:spPr>
          <a:ln/>
        </p:spPr>
        <p:txBody>
          <a:bodyPr/>
          <a:lstStyle>
            <a:lvl1pPr>
              <a:defRPr/>
            </a:lvl1pPr>
          </a:lstStyle>
          <a:p>
            <a:fld id="{22C96B24-3500-4BC9-A98C-2613C91A7154}" type="slidenum">
              <a:rPr lang="en-GB" smtClean="0"/>
              <a:t>‹#›</a:t>
            </a:fld>
            <a:endParaRPr lang="en-GB"/>
          </a:p>
        </p:txBody>
      </p:sp>
      <p:sp>
        <p:nvSpPr>
          <p:cNvPr id="4" name="Footer Placeholder 3"/>
          <p:cNvSpPr>
            <a:spLocks noGrp="1"/>
          </p:cNvSpPr>
          <p:nvPr>
            <p:ph type="ftr" sz="quarter" idx="11"/>
          </p:nvPr>
        </p:nvSpPr>
        <p:spPr>
          <a:xfrm>
            <a:off x="2201333" y="6223000"/>
            <a:ext cx="8974667"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4065571773"/>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fld id="{22C96B24-3500-4BC9-A98C-2613C91A7154}" type="slidenum">
              <a:rPr lang="en-GB" smtClean="0"/>
              <a:t>‹#›</a:t>
            </a:fld>
            <a:endParaRPr lang="en-GB"/>
          </a:p>
        </p:txBody>
      </p:sp>
      <p:sp>
        <p:nvSpPr>
          <p:cNvPr id="3" name="Footer Placeholder 2"/>
          <p:cNvSpPr>
            <a:spLocks noGrp="1"/>
          </p:cNvSpPr>
          <p:nvPr>
            <p:ph type="ftr" sz="quarter" idx="11"/>
          </p:nvPr>
        </p:nvSpPr>
        <p:spPr>
          <a:xfrm>
            <a:off x="2201333" y="6223000"/>
            <a:ext cx="8974667" cy="203200"/>
          </a:xfrm>
        </p:spPr>
        <p:txBody>
          <a:bodyPr/>
          <a:lstStyle>
            <a:lvl1pPr algn="r">
              <a:defRPr sz="900">
                <a:latin typeface="Arial" panose="020B0604020202020204" pitchFamily="34" charset="0"/>
              </a:defRPr>
            </a:lvl1pPr>
          </a:lstStyle>
          <a:p>
            <a:endParaRPr lang="en-GB"/>
          </a:p>
        </p:txBody>
      </p:sp>
    </p:spTree>
    <p:extLst>
      <p:ext uri="{BB962C8B-B14F-4D97-AF65-F5344CB8AC3E}">
        <p14:creationId xmlns:p14="http://schemas.microsoft.com/office/powerpoint/2010/main" val="2354268098"/>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4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3" name="Picture 2" descr="A close up of a person&#10;&#10;Description automatically generated">
            <a:extLst>
              <a:ext uri="{FF2B5EF4-FFF2-40B4-BE49-F238E27FC236}">
                <a16:creationId xmlns:a16="http://schemas.microsoft.com/office/drawing/2014/main" id="{14DD5400-ACFF-4EA8-9CC9-1D60AF84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Picture 4" descr="A close up of a device&#10;&#10;Description automatically generated">
            <a:extLst>
              <a:ext uri="{FF2B5EF4-FFF2-40B4-BE49-F238E27FC236}">
                <a16:creationId xmlns:a16="http://schemas.microsoft.com/office/drawing/2014/main" id="{CE829A53-318A-4B5A-8CD2-AE00A5AD22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7" name="Picture 6" descr="A screenshot of a cell phone&#10;&#10;Description automatically generated">
            <a:extLst>
              <a:ext uri="{FF2B5EF4-FFF2-40B4-BE49-F238E27FC236}">
                <a16:creationId xmlns:a16="http://schemas.microsoft.com/office/drawing/2014/main" id="{5E6FCE6C-8DA5-458B-8C98-50849A6FF95A}"/>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584198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3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3" name="Picture 2" descr="A close up of a person&#10;&#10;Description automatically generated">
            <a:extLst>
              <a:ext uri="{FF2B5EF4-FFF2-40B4-BE49-F238E27FC236}">
                <a16:creationId xmlns:a16="http://schemas.microsoft.com/office/drawing/2014/main" id="{14DD5400-ACFF-4EA8-9CC9-1D60AF84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Picture 4" descr="A close up of a device&#10;&#10;Description automatically generated">
            <a:extLst>
              <a:ext uri="{FF2B5EF4-FFF2-40B4-BE49-F238E27FC236}">
                <a16:creationId xmlns:a16="http://schemas.microsoft.com/office/drawing/2014/main" id="{CE829A53-318A-4B5A-8CD2-AE00A5AD22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Picture 3" descr="A screenshot of a cell phone&#10;&#10;Description automatically generated">
            <a:extLst>
              <a:ext uri="{FF2B5EF4-FFF2-40B4-BE49-F238E27FC236}">
                <a16:creationId xmlns:a16="http://schemas.microsoft.com/office/drawing/2014/main" id="{5AD865E5-97CB-406E-95CA-B2093E34093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Picture 7" descr="A close up of a person&#10;&#10;Description automatically generated">
            <a:extLst>
              <a:ext uri="{FF2B5EF4-FFF2-40B4-BE49-F238E27FC236}">
                <a16:creationId xmlns:a16="http://schemas.microsoft.com/office/drawing/2014/main" id="{8B095812-1414-4C1D-9055-80D7E94CA3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11" name="Picture 10">
            <a:extLst>
              <a:ext uri="{FF2B5EF4-FFF2-40B4-BE49-F238E27FC236}">
                <a16:creationId xmlns:a16="http://schemas.microsoft.com/office/drawing/2014/main" id="{79497B29-539C-4DC3-BE34-FAC34F64654D}"/>
              </a:ext>
            </a:extLst>
          </p:cNvPr>
          <p:cNvPicPr>
            <a:picLocks noChangeAspect="1"/>
          </p:cNvPicPr>
          <p:nvPr userDrawn="1"/>
        </p:nvPicPr>
        <p:blipFill>
          <a:blip r:embed="rId5">
            <a:extLst>
              <a:ext uri="{28A0092B-C50C-407E-A947-70E740481C1C}">
                <a14:useLocalDpi xmlns:a14="http://schemas.microsoft.com/office/drawing/2010/main" val="0"/>
              </a:ext>
            </a:extLst>
          </a:blip>
          <a:srcRect/>
          <a:stretch/>
        </p:blipFill>
        <p:spPr>
          <a:xfrm>
            <a:off x="0" y="0"/>
            <a:ext cx="12192000" cy="6858000"/>
          </a:xfrm>
          <a:prstGeom prst="rect">
            <a:avLst/>
          </a:prstGeom>
        </p:spPr>
      </p:pic>
    </p:spTree>
    <p:extLst>
      <p:ext uri="{BB962C8B-B14F-4D97-AF65-F5344CB8AC3E}">
        <p14:creationId xmlns:p14="http://schemas.microsoft.com/office/powerpoint/2010/main" val="1557078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2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3" name="Picture 2" descr="A close up of a person&#10;&#10;Description automatically generated">
            <a:extLst>
              <a:ext uri="{FF2B5EF4-FFF2-40B4-BE49-F238E27FC236}">
                <a16:creationId xmlns:a16="http://schemas.microsoft.com/office/drawing/2014/main" id="{14DD5400-ACFF-4EA8-9CC9-1D60AF8414D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5" name="Picture 4" descr="A close up of a device&#10;&#10;Description automatically generated">
            <a:extLst>
              <a:ext uri="{FF2B5EF4-FFF2-40B4-BE49-F238E27FC236}">
                <a16:creationId xmlns:a16="http://schemas.microsoft.com/office/drawing/2014/main" id="{CE829A53-318A-4B5A-8CD2-AE00A5AD22C3}"/>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4" name="Picture 3" descr="A screenshot of a cell phone&#10;&#10;Description automatically generated">
            <a:extLst>
              <a:ext uri="{FF2B5EF4-FFF2-40B4-BE49-F238E27FC236}">
                <a16:creationId xmlns:a16="http://schemas.microsoft.com/office/drawing/2014/main" id="{5AD865E5-97CB-406E-95CA-B2093E34093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710871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layout8">
    <p:spTree>
      <p:nvGrpSpPr>
        <p:cNvPr id="1" name=""/>
        <p:cNvGrpSpPr/>
        <p:nvPr/>
      </p:nvGrpSpPr>
      <p:grpSpPr>
        <a:xfrm>
          <a:off x="0" y="0"/>
          <a:ext cx="0" cy="0"/>
          <a:chOff x="0" y="0"/>
          <a:chExt cx="0" cy="0"/>
        </a:xfrm>
      </p:grpSpPr>
      <p:sp>
        <p:nvSpPr>
          <p:cNvPr id="9" name="Slide Number Placeholder 5">
            <a:extLst>
              <a:ext uri="{FF2B5EF4-FFF2-40B4-BE49-F238E27FC236}">
                <a16:creationId xmlns:a16="http://schemas.microsoft.com/office/drawing/2014/main" id="{14584596-7739-4CDF-B635-B62B4E435915}"/>
              </a:ext>
            </a:extLst>
          </p:cNvPr>
          <p:cNvSpPr txBox="1">
            <a:spLocks/>
          </p:cNvSpPr>
          <p:nvPr userDrawn="1"/>
        </p:nvSpPr>
        <p:spPr>
          <a:xfrm>
            <a:off x="4724400" y="6492881"/>
            <a:ext cx="2743200" cy="365125"/>
          </a:xfrm>
          <a:prstGeom prst="rect">
            <a:avLst/>
          </a:prstGeom>
        </p:spPr>
        <p:txBody>
          <a:bodyPr vert="horz" lIns="51435" tIns="25718" rIns="51435" bIns="25718" rtlCol="0" anchor="ctr"/>
          <a:lstStyle>
            <a:defPPr>
              <a:defRPr lang="en-US"/>
            </a:defPPr>
            <a:lvl1pPr marL="0" algn="ctr" defTabSz="914400" rtl="0" eaLnBrk="1" latinLnBrk="0" hangingPunct="1">
              <a:defRPr sz="1400" kern="1200">
                <a:solidFill>
                  <a:srgbClr val="FFFFFF"/>
                </a:solidFill>
                <a:latin typeface="Verdana" panose="020B0604030504040204" pitchFamily="34" charset="0"/>
                <a:ea typeface="Verdana" panose="020B0604030504040204" pitchFamily="34" charset="0"/>
                <a:cs typeface="Verdana" panose="020B060403050404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514337" rtl="0" eaLnBrk="1" fontAlgn="auto" latinLnBrk="0" hangingPunct="1">
              <a:lnSpc>
                <a:spcPct val="100000"/>
              </a:lnSpc>
              <a:spcBef>
                <a:spcPts val="0"/>
              </a:spcBef>
              <a:spcAft>
                <a:spcPts val="0"/>
              </a:spcAft>
              <a:buClrTx/>
              <a:buSzTx/>
              <a:buFontTx/>
              <a:buNone/>
              <a:tabLst/>
              <a:defRPr/>
            </a:pPr>
            <a:fld id="{9753760D-0C3C-406A-A59F-41E7D05033A9}" type="slidenum">
              <a:rPr kumimoji="0" lang="en-GB" sz="788" b="0" i="0" u="none" strike="noStrike" kern="1200" cap="none" spc="0" normalizeH="0" baseline="0" noProof="0" smtClean="0">
                <a:ln>
                  <a:noFill/>
                </a:ln>
                <a:solidFill>
                  <a:srgbClr val="FFFFFF"/>
                </a:solidFill>
                <a:effectLst/>
                <a:uLnTx/>
                <a:uFillTx/>
                <a:latin typeface="Verdana" panose="020B0604030504040204" pitchFamily="34" charset="0"/>
                <a:ea typeface="Verdana" panose="020B0604030504040204" pitchFamily="34" charset="0"/>
              </a:rPr>
              <a:pPr marL="0" marR="0" lvl="0" indent="0" algn="ctr" defTabSz="514337" rtl="0" eaLnBrk="1" fontAlgn="auto" latinLnBrk="0" hangingPunct="1">
                <a:lnSpc>
                  <a:spcPct val="100000"/>
                </a:lnSpc>
                <a:spcBef>
                  <a:spcPts val="0"/>
                </a:spcBef>
                <a:spcAft>
                  <a:spcPts val="0"/>
                </a:spcAft>
                <a:buClrTx/>
                <a:buSzTx/>
                <a:buFontTx/>
                <a:buNone/>
                <a:tabLst/>
                <a:defRPr/>
              </a:pPr>
              <a:t>‹#›</a:t>
            </a:fld>
            <a:endParaRPr kumimoji="0" lang="en-GB" sz="788" b="0" i="0" u="none" strike="noStrike" kern="1200" cap="none" spc="0" normalizeH="0" baseline="0" noProof="0">
              <a:ln>
                <a:noFill/>
              </a:ln>
              <a:solidFill>
                <a:srgbClr val="FFFFFF"/>
              </a:solidFill>
              <a:effectLst/>
              <a:uLnTx/>
              <a:uFillTx/>
              <a:latin typeface="Verdana" panose="020B0604030504040204" pitchFamily="34" charset="0"/>
              <a:ea typeface="Verdana" panose="020B0604030504040204" pitchFamily="34" charset="0"/>
            </a:endParaRPr>
          </a:p>
        </p:txBody>
      </p:sp>
      <p:pic>
        <p:nvPicPr>
          <p:cNvPr id="4" name="Picture 3" descr="A picture containing man, game&#10;&#10;Description automatically generated">
            <a:extLst>
              <a:ext uri="{FF2B5EF4-FFF2-40B4-BE49-F238E27FC236}">
                <a16:creationId xmlns:a16="http://schemas.microsoft.com/office/drawing/2014/main" id="{EE5DFDA8-062E-4AC1-B5A7-FE207E1436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Tree>
    <p:extLst>
      <p:ext uri="{BB962C8B-B14F-4D97-AF65-F5344CB8AC3E}">
        <p14:creationId xmlns:p14="http://schemas.microsoft.com/office/powerpoint/2010/main" val="14574655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5" Type="http://schemas.openxmlformats.org/officeDocument/2006/relationships/slideLayout" Target="../slideLayouts/slideLayout10.xml"/><Relationship Id="rId4" Type="http://schemas.openxmlformats.org/officeDocument/2006/relationships/slideLayout" Target="../slideLayouts/slideLayout9.xml"/><Relationship Id="rId9"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theme" Target="../theme/theme3.xml"/><Relationship Id="rId3" Type="http://schemas.openxmlformats.org/officeDocument/2006/relationships/slideLayout" Target="../slideLayouts/slideLayout16.xml"/><Relationship Id="rId7" Type="http://schemas.openxmlformats.org/officeDocument/2006/relationships/slideLayout" Target="../slideLayouts/slideLayout20.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5" Type="http://schemas.openxmlformats.org/officeDocument/2006/relationships/slideLayout" Target="../slideLayouts/slideLayout18.xml"/><Relationship Id="rId10" Type="http://schemas.openxmlformats.org/officeDocument/2006/relationships/image" Target="../media/image11.png"/><Relationship Id="rId4" Type="http://schemas.openxmlformats.org/officeDocument/2006/relationships/slideLayout" Target="../slideLayouts/slideLayout17.xml"/><Relationship Id="rId9" Type="http://schemas.openxmlformats.org/officeDocument/2006/relationships/image" Target="../media/image10.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4.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94784" y="476250"/>
            <a:ext cx="10972800" cy="936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t>Main heading on two line</a:t>
            </a:r>
            <a:br>
              <a:rPr lang="en-GB"/>
            </a:br>
            <a:r>
              <a:rPr lang="en-GB"/>
              <a:t>Click to edit Master title style</a:t>
            </a:r>
            <a:endParaRPr lang="en-US"/>
          </a:p>
        </p:txBody>
      </p:sp>
      <p:sp>
        <p:nvSpPr>
          <p:cNvPr id="1027" name="Rectangle 3"/>
          <p:cNvSpPr>
            <a:spLocks noGrp="1" noChangeArrowheads="1"/>
          </p:cNvSpPr>
          <p:nvPr>
            <p:ph type="body" idx="1"/>
          </p:nvPr>
        </p:nvSpPr>
        <p:spPr bwMode="auto">
          <a:xfrm>
            <a:off x="594784" y="1628776"/>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6" name="Rectangle 4"/>
          <p:cNvSpPr>
            <a:spLocks noGrp="1" noChangeArrowheads="1"/>
          </p:cNvSpPr>
          <p:nvPr>
            <p:ph type="sldNum" sz="quarter" idx="4"/>
          </p:nvPr>
        </p:nvSpPr>
        <p:spPr bwMode="auto">
          <a:xfrm>
            <a:off x="11279718" y="6269038"/>
            <a:ext cx="306916" cy="13811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1" hangingPunct="1">
              <a:defRPr sz="900">
                <a:solidFill>
                  <a:schemeClr val="tx2"/>
                </a:solidFill>
              </a:defRPr>
            </a:lvl1pPr>
          </a:lstStyle>
          <a:p>
            <a:fld id="{22C96B24-3500-4BC9-A98C-2613C91A7154}" type="slidenum">
              <a:rPr lang="en-GB" smtClean="0"/>
              <a:t>‹#›</a:t>
            </a:fld>
            <a:endParaRPr lang="en-GB"/>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900" dirty="0" smtClean="0">
                <a:solidFill>
                  <a:schemeClr val="tx1"/>
                </a:solidFill>
              </a:defRPr>
            </a:lvl1pPr>
          </a:lstStyle>
          <a:p>
            <a:endParaRPr lang="en-GB"/>
          </a:p>
        </p:txBody>
      </p:sp>
      <p:sp>
        <p:nvSpPr>
          <p:cNvPr id="4" name="MSIPCMContentMarking" descr="{&quot;HashCode&quot;:-1264847310,&quot;Placement&quot;:&quot;Footer&quot;,&quot;Top&quot;:519.343,&quot;Left&quot;:451.105438,&quot;SlideWidth&quot;:960,&quot;SlideHeight&quot;:540}">
            <a:extLst>
              <a:ext uri="{FF2B5EF4-FFF2-40B4-BE49-F238E27FC236}">
                <a16:creationId xmlns:a16="http://schemas.microsoft.com/office/drawing/2014/main" id="{F50F3A22-73BC-48CE-A850-BD8C1204809B}"/>
              </a:ext>
            </a:extLst>
          </p:cNvPr>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175575232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ransition>
    <p:fade/>
  </p:transition>
  <p:txStyles>
    <p:titleStyle>
      <a:lvl1pPr algn="l" rtl="0" eaLnBrk="1" fontAlgn="base" hangingPunct="1">
        <a:lnSpc>
          <a:spcPts val="4000"/>
        </a:lnSpc>
        <a:spcBef>
          <a:spcPct val="0"/>
        </a:spcBef>
        <a:spcAft>
          <a:spcPts val="800"/>
        </a:spcAft>
        <a:defRPr sz="3600">
          <a:solidFill>
            <a:schemeClr val="tx2"/>
          </a:solidFill>
          <a:latin typeface="+mj-lt"/>
          <a:ea typeface="+mj-ea"/>
          <a:cs typeface="Geneva" charset="0"/>
        </a:defRPr>
      </a:lvl1pPr>
      <a:lvl2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2pPr>
      <a:lvl3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3pPr>
      <a:lvl4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4pPr>
      <a:lvl5pPr algn="l" rtl="0" eaLnBrk="1" fontAlgn="base" hangingPunct="1">
        <a:lnSpc>
          <a:spcPts val="3200"/>
        </a:lnSpc>
        <a:spcBef>
          <a:spcPct val="0"/>
        </a:spcBef>
        <a:spcAft>
          <a:spcPct val="0"/>
        </a:spcAft>
        <a:defRPr sz="2600">
          <a:solidFill>
            <a:schemeClr val="tx2"/>
          </a:solidFill>
          <a:latin typeface="Arial" charset="0"/>
          <a:ea typeface="Geneva" charset="0"/>
          <a:cs typeface="Geneva" charset="0"/>
        </a:defRPr>
      </a:lvl5pPr>
      <a:lvl6pPr marL="4572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6pPr>
      <a:lvl7pPr marL="9144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7pPr>
      <a:lvl8pPr marL="13716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8pPr>
      <a:lvl9pPr marL="1828800" algn="l" rtl="0" eaLnBrk="1" fontAlgn="base" hangingPunct="1">
        <a:lnSpc>
          <a:spcPts val="2700"/>
        </a:lnSpc>
        <a:spcBef>
          <a:spcPct val="0"/>
        </a:spcBef>
        <a:spcAft>
          <a:spcPct val="0"/>
        </a:spcAft>
        <a:defRPr sz="2600">
          <a:solidFill>
            <a:schemeClr val="tx2"/>
          </a:solidFill>
          <a:latin typeface="Arial" charset="0"/>
          <a:ea typeface="Geneva" charset="0"/>
          <a:cs typeface="Arial" charset="0"/>
        </a:defRPr>
      </a:lvl9pPr>
    </p:titleStyle>
    <p:bodyStyle>
      <a:lvl1pPr marL="270000" indent="-270000" algn="l" rtl="0" eaLnBrk="1" fontAlgn="base" hangingPunct="1">
        <a:lnSpc>
          <a:spcPts val="2200"/>
        </a:lnSpc>
        <a:spcBef>
          <a:spcPct val="0"/>
        </a:spcBef>
        <a:spcAft>
          <a:spcPts val="800"/>
        </a:spcAft>
        <a:buClr>
          <a:schemeClr val="tx2"/>
        </a:buClr>
        <a:buFont typeface="Arial" panose="020B0604020202020204" pitchFamily="34" charset="0"/>
        <a:buChar char="•"/>
        <a:defRPr sz="2400">
          <a:solidFill>
            <a:schemeClr val="tx1"/>
          </a:solidFill>
          <a:latin typeface="+mn-lt"/>
          <a:ea typeface="+mn-ea"/>
          <a:cs typeface="Geneva" charset="0"/>
        </a:defRPr>
      </a:lvl1pPr>
      <a:lvl2pPr marL="540000" indent="-270000" algn="l" rtl="0" eaLnBrk="1" fontAlgn="base" hangingPunct="1">
        <a:lnSpc>
          <a:spcPts val="2200"/>
        </a:lnSpc>
        <a:spcBef>
          <a:spcPct val="0"/>
        </a:spcBef>
        <a:spcAft>
          <a:spcPts val="800"/>
        </a:spcAft>
        <a:buClr>
          <a:schemeClr val="tx2"/>
        </a:buClr>
        <a:buChar char="•"/>
        <a:defRPr sz="2000">
          <a:solidFill>
            <a:schemeClr val="tx1"/>
          </a:solidFill>
          <a:latin typeface="+mn-lt"/>
          <a:ea typeface="Geneva" charset="0"/>
          <a:cs typeface="+mn-cs"/>
        </a:defRPr>
      </a:lvl2pPr>
      <a:lvl3pPr marL="810000" indent="-270000" algn="l" rtl="0" eaLnBrk="1" fontAlgn="base" hangingPunct="1">
        <a:lnSpc>
          <a:spcPts val="2200"/>
        </a:lnSpc>
        <a:spcBef>
          <a:spcPct val="0"/>
        </a:spcBef>
        <a:spcAft>
          <a:spcPts val="800"/>
        </a:spcAft>
        <a:buClr>
          <a:schemeClr val="tx2"/>
        </a:buClr>
        <a:buChar char="•"/>
        <a:defRPr sz="1800">
          <a:solidFill>
            <a:schemeClr val="tx1"/>
          </a:solidFill>
          <a:latin typeface="+mn-lt"/>
          <a:ea typeface="Arial" charset="0"/>
          <a:cs typeface="+mn-cs"/>
        </a:defRPr>
      </a:lvl3pPr>
      <a:lvl4pPr marL="1080000" indent="-270000" algn="l" rtl="0" eaLnBrk="1" fontAlgn="base" hangingPunct="1">
        <a:lnSpc>
          <a:spcPts val="2200"/>
        </a:lnSpc>
        <a:spcBef>
          <a:spcPct val="0"/>
        </a:spcBef>
        <a:spcAft>
          <a:spcPts val="800"/>
        </a:spcAft>
        <a:buClr>
          <a:schemeClr val="tx2"/>
        </a:buClr>
        <a:buChar char="•"/>
        <a:defRPr sz="1600">
          <a:solidFill>
            <a:schemeClr val="tx1"/>
          </a:solidFill>
          <a:latin typeface="+mn-lt"/>
          <a:ea typeface="Arial" charset="0"/>
          <a:cs typeface="+mn-cs"/>
        </a:defRPr>
      </a:lvl4pPr>
      <a:lvl5pPr marL="1365750" indent="-285750" algn="l" rtl="0" eaLnBrk="1" fontAlgn="base" hangingPunct="1">
        <a:lnSpc>
          <a:spcPts val="2200"/>
        </a:lnSpc>
        <a:spcBef>
          <a:spcPct val="0"/>
        </a:spcBef>
        <a:spcAft>
          <a:spcPts val="800"/>
        </a:spcAft>
        <a:buClr>
          <a:schemeClr val="tx2"/>
        </a:buClr>
        <a:buFont typeface="Arial" panose="020B0604020202020204" pitchFamily="34" charset="0"/>
        <a:buChar char="•"/>
        <a:defRPr sz="1400">
          <a:solidFill>
            <a:schemeClr val="tx1"/>
          </a:solidFill>
          <a:latin typeface="+mn-lt"/>
          <a:ea typeface="Arial" charset="0"/>
          <a:cs typeface="+mn-cs"/>
        </a:defRPr>
      </a:lvl5pPr>
      <a:lvl6pPr marL="18923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6pPr>
      <a:lvl7pPr marL="23495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7pPr>
      <a:lvl8pPr marL="28067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8pPr>
      <a:lvl9pPr marL="3263900" indent="-381000" algn="l" rtl="0" eaLnBrk="1" fontAlgn="base" hangingPunct="1">
        <a:spcBef>
          <a:spcPct val="0"/>
        </a:spcBef>
        <a:spcAft>
          <a:spcPct val="40000"/>
        </a:spcAft>
        <a:buFont typeface="Arial" charset="0"/>
        <a:buChar char="–"/>
        <a:defRPr sz="1400">
          <a:solidFill>
            <a:schemeClr val="tx1"/>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SIPCMContentMarking" descr="{&quot;HashCode&quot;:-1264847310,&quot;Placement&quot;:&quot;Footer&quot;,&quot;Top&quot;:519.343,&quot;Left&quot;:451.105438,&quot;SlideWidth&quot;:960,&quot;SlideHeight&quot;:540}">
            <a:extLst>
              <a:ext uri="{FF2B5EF4-FFF2-40B4-BE49-F238E27FC236}">
                <a16:creationId xmlns:a16="http://schemas.microsoft.com/office/drawing/2014/main" id="{2A59A97F-94C9-4454-B2CC-00C2CCCD4544}"/>
              </a:ext>
            </a:extLst>
          </p:cNvPr>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4093625945"/>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Lst>
  <p:hf hdr="0" dt="0"/>
  <p:txStyles>
    <p:titleStyle>
      <a:lvl1pPr algn="l" defTabSz="514337"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5" indent="-128585" algn="l" defTabSz="514337"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54" indent="-128585" algn="l" defTabSz="514337"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22" indent="-128585" algn="l" defTabSz="514337"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091"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59"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28"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4"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8"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2"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8" algn="l" defTabSz="514337" rtl="0" eaLnBrk="1" latinLnBrk="0" hangingPunct="1">
        <a:defRPr sz="1013"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pSp>
        <p:nvGrpSpPr>
          <p:cNvPr id="5" name="Group 4">
            <a:extLst>
              <a:ext uri="{FF2B5EF4-FFF2-40B4-BE49-F238E27FC236}">
                <a16:creationId xmlns:a16="http://schemas.microsoft.com/office/drawing/2014/main" id="{528C754E-293F-457C-B9E6-28EF74C703FB}"/>
              </a:ext>
            </a:extLst>
          </p:cNvPr>
          <p:cNvGrpSpPr/>
          <p:nvPr/>
        </p:nvGrpSpPr>
        <p:grpSpPr>
          <a:xfrm>
            <a:off x="149861" y="6296413"/>
            <a:ext cx="2285227" cy="783792"/>
            <a:chOff x="209495" y="6108692"/>
            <a:chExt cx="2962657" cy="1011269"/>
          </a:xfrm>
        </p:grpSpPr>
        <p:pic>
          <p:nvPicPr>
            <p:cNvPr id="6" name="Picture 5">
              <a:extLst>
                <a:ext uri="{FF2B5EF4-FFF2-40B4-BE49-F238E27FC236}">
                  <a16:creationId xmlns:a16="http://schemas.microsoft.com/office/drawing/2014/main" id="{D285B2F7-BF8F-43F6-8F63-F3E578F1D9A0}"/>
                </a:ext>
              </a:extLst>
            </p:cNvPr>
            <p:cNvPicPr>
              <a:picLocks noChangeAspect="1"/>
            </p:cNvPicPr>
            <p:nvPr userDrawn="1"/>
          </p:nvPicPr>
          <p:blipFill rotWithShape="1">
            <a:blip r:embed="rId9" cstate="email">
              <a:extLst>
                <a:ext uri="{28A0092B-C50C-407E-A947-70E740481C1C}">
                  <a14:useLocalDpi xmlns:a14="http://schemas.microsoft.com/office/drawing/2010/main"/>
                </a:ext>
              </a:extLst>
            </a:blip>
            <a:srcRect/>
            <a:stretch/>
          </p:blipFill>
          <p:spPr>
            <a:xfrm>
              <a:off x="1961828" y="6108692"/>
              <a:ext cx="1210324" cy="1011269"/>
            </a:xfrm>
            <a:prstGeom prst="rect">
              <a:avLst/>
            </a:prstGeom>
          </p:spPr>
        </p:pic>
        <p:pic>
          <p:nvPicPr>
            <p:cNvPr id="7" name="Picture 6">
              <a:extLst>
                <a:ext uri="{FF2B5EF4-FFF2-40B4-BE49-F238E27FC236}">
                  <a16:creationId xmlns:a16="http://schemas.microsoft.com/office/drawing/2014/main" id="{50ABFC4E-E640-4B7B-9D8A-8DB5CBF153DF}"/>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209495" y="6212635"/>
              <a:ext cx="1794683" cy="401135"/>
            </a:xfrm>
            <a:prstGeom prst="rect">
              <a:avLst/>
            </a:prstGeom>
          </p:spPr>
        </p:pic>
      </p:grpSp>
      <p:sp>
        <p:nvSpPr>
          <p:cNvPr id="2" name="MSIPCMContentMarking" descr="{&quot;HashCode&quot;:-1264847310,&quot;Placement&quot;:&quot;Footer&quot;,&quot;Top&quot;:519.343,&quot;Left&quot;:451.105438,&quot;SlideWidth&quot;:960,&quot;SlideHeight&quot;:540}">
            <a:extLst>
              <a:ext uri="{FF2B5EF4-FFF2-40B4-BE49-F238E27FC236}">
                <a16:creationId xmlns:a16="http://schemas.microsoft.com/office/drawing/2014/main" id="{88D0C339-9BE5-455D-9B19-11DF063C9063}"/>
              </a:ext>
            </a:extLst>
          </p:cNvPr>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1191149118"/>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8" r:id="rId3"/>
    <p:sldLayoutId id="2147483679" r:id="rId4"/>
    <p:sldLayoutId id="2147483680" r:id="rId5"/>
    <p:sldLayoutId id="2147483681" r:id="rId6"/>
    <p:sldLayoutId id="2147483682" r:id="rId7"/>
  </p:sldLayoutIdLst>
  <p:hf hdr="0" dt="0"/>
  <p:txStyles>
    <p:titleStyle>
      <a:lvl1pPr algn="l" defTabSz="514337" rtl="0" eaLnBrk="1" latinLnBrk="0" hangingPunct="1">
        <a:lnSpc>
          <a:spcPct val="90000"/>
        </a:lnSpc>
        <a:spcBef>
          <a:spcPct val="0"/>
        </a:spcBef>
        <a:buNone/>
        <a:defRPr sz="2475" kern="1200">
          <a:solidFill>
            <a:schemeClr val="tx1"/>
          </a:solidFill>
          <a:latin typeface="+mj-lt"/>
          <a:ea typeface="+mj-ea"/>
          <a:cs typeface="+mj-cs"/>
        </a:defRPr>
      </a:lvl1pPr>
    </p:titleStyle>
    <p:bodyStyle>
      <a:lvl1pPr marL="128585" indent="-128585" algn="l" defTabSz="514337" rtl="0" eaLnBrk="1" latinLnBrk="0" hangingPunct="1">
        <a:lnSpc>
          <a:spcPct val="90000"/>
        </a:lnSpc>
        <a:spcBef>
          <a:spcPts val="563"/>
        </a:spcBef>
        <a:buFont typeface="Arial" panose="020B0604020202020204" pitchFamily="34" charset="0"/>
        <a:buChar char="•"/>
        <a:defRPr sz="1575" kern="1200">
          <a:solidFill>
            <a:schemeClr val="tx1"/>
          </a:solidFill>
          <a:latin typeface="+mn-lt"/>
          <a:ea typeface="+mn-ea"/>
          <a:cs typeface="+mn-cs"/>
        </a:defRPr>
      </a:lvl1pPr>
      <a:lvl2pPr marL="385754" indent="-128585" algn="l" defTabSz="514337" rtl="0" eaLnBrk="1" latinLnBrk="0" hangingPunct="1">
        <a:lnSpc>
          <a:spcPct val="90000"/>
        </a:lnSpc>
        <a:spcBef>
          <a:spcPts val="281"/>
        </a:spcBef>
        <a:buFont typeface="Arial" panose="020B0604020202020204" pitchFamily="34" charset="0"/>
        <a:buChar char="•"/>
        <a:defRPr sz="1350" kern="1200">
          <a:solidFill>
            <a:schemeClr val="tx1"/>
          </a:solidFill>
          <a:latin typeface="+mn-lt"/>
          <a:ea typeface="+mn-ea"/>
          <a:cs typeface="+mn-cs"/>
        </a:defRPr>
      </a:lvl2pPr>
      <a:lvl3pPr marL="642922" indent="-128585" algn="l" defTabSz="514337" rtl="0" eaLnBrk="1" latinLnBrk="0" hangingPunct="1">
        <a:lnSpc>
          <a:spcPct val="90000"/>
        </a:lnSpc>
        <a:spcBef>
          <a:spcPts val="281"/>
        </a:spcBef>
        <a:buFont typeface="Arial" panose="020B0604020202020204" pitchFamily="34" charset="0"/>
        <a:buChar char="•"/>
        <a:defRPr sz="1125" kern="1200">
          <a:solidFill>
            <a:schemeClr val="tx1"/>
          </a:solidFill>
          <a:latin typeface="+mn-lt"/>
          <a:ea typeface="+mn-ea"/>
          <a:cs typeface="+mn-cs"/>
        </a:defRPr>
      </a:lvl3pPr>
      <a:lvl4pPr marL="900091"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4pPr>
      <a:lvl5pPr marL="1157259"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5pPr>
      <a:lvl6pPr marL="1414428"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6pPr>
      <a:lvl7pPr marL="1671596"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7pPr>
      <a:lvl8pPr marL="1928765"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8pPr>
      <a:lvl9pPr marL="2185934" indent="-128585" algn="l" defTabSz="514337" rtl="0" eaLnBrk="1" latinLnBrk="0" hangingPunct="1">
        <a:lnSpc>
          <a:spcPct val="90000"/>
        </a:lnSpc>
        <a:spcBef>
          <a:spcPts val="281"/>
        </a:spcBef>
        <a:buFont typeface="Arial" panose="020B0604020202020204" pitchFamily="34" charset="0"/>
        <a:buChar char="•"/>
        <a:defRPr sz="1013" kern="1200">
          <a:solidFill>
            <a:schemeClr val="tx1"/>
          </a:solidFill>
          <a:latin typeface="+mn-lt"/>
          <a:ea typeface="+mn-ea"/>
          <a:cs typeface="+mn-cs"/>
        </a:defRPr>
      </a:lvl9pPr>
    </p:bodyStyle>
    <p:otherStyle>
      <a:defPPr>
        <a:defRPr lang="en-US"/>
      </a:defPPr>
      <a:lvl1pPr marL="0" algn="l" defTabSz="514337" rtl="0" eaLnBrk="1" latinLnBrk="0" hangingPunct="1">
        <a:defRPr sz="1013" kern="1200">
          <a:solidFill>
            <a:schemeClr val="tx1"/>
          </a:solidFill>
          <a:latin typeface="+mn-lt"/>
          <a:ea typeface="+mn-ea"/>
          <a:cs typeface="+mn-cs"/>
        </a:defRPr>
      </a:lvl1pPr>
      <a:lvl2pPr marL="257168" algn="l" defTabSz="514337" rtl="0" eaLnBrk="1" latinLnBrk="0" hangingPunct="1">
        <a:defRPr sz="1013" kern="1200">
          <a:solidFill>
            <a:schemeClr val="tx1"/>
          </a:solidFill>
          <a:latin typeface="+mn-lt"/>
          <a:ea typeface="+mn-ea"/>
          <a:cs typeface="+mn-cs"/>
        </a:defRPr>
      </a:lvl2pPr>
      <a:lvl3pPr marL="514337" algn="l" defTabSz="514337" rtl="0" eaLnBrk="1" latinLnBrk="0" hangingPunct="1">
        <a:defRPr sz="1013" kern="1200">
          <a:solidFill>
            <a:schemeClr val="tx1"/>
          </a:solidFill>
          <a:latin typeface="+mn-lt"/>
          <a:ea typeface="+mn-ea"/>
          <a:cs typeface="+mn-cs"/>
        </a:defRPr>
      </a:lvl3pPr>
      <a:lvl4pPr marL="771506" algn="l" defTabSz="514337" rtl="0" eaLnBrk="1" latinLnBrk="0" hangingPunct="1">
        <a:defRPr sz="1013" kern="1200">
          <a:solidFill>
            <a:schemeClr val="tx1"/>
          </a:solidFill>
          <a:latin typeface="+mn-lt"/>
          <a:ea typeface="+mn-ea"/>
          <a:cs typeface="+mn-cs"/>
        </a:defRPr>
      </a:lvl4pPr>
      <a:lvl5pPr marL="1028675" algn="l" defTabSz="514337" rtl="0" eaLnBrk="1" latinLnBrk="0" hangingPunct="1">
        <a:defRPr sz="1013" kern="1200">
          <a:solidFill>
            <a:schemeClr val="tx1"/>
          </a:solidFill>
          <a:latin typeface="+mn-lt"/>
          <a:ea typeface="+mn-ea"/>
          <a:cs typeface="+mn-cs"/>
        </a:defRPr>
      </a:lvl5pPr>
      <a:lvl6pPr marL="1285843" algn="l" defTabSz="514337" rtl="0" eaLnBrk="1" latinLnBrk="0" hangingPunct="1">
        <a:defRPr sz="1013" kern="1200">
          <a:solidFill>
            <a:schemeClr val="tx1"/>
          </a:solidFill>
          <a:latin typeface="+mn-lt"/>
          <a:ea typeface="+mn-ea"/>
          <a:cs typeface="+mn-cs"/>
        </a:defRPr>
      </a:lvl6pPr>
      <a:lvl7pPr marL="1543012" algn="l" defTabSz="514337" rtl="0" eaLnBrk="1" latinLnBrk="0" hangingPunct="1">
        <a:defRPr sz="1013" kern="1200">
          <a:solidFill>
            <a:schemeClr val="tx1"/>
          </a:solidFill>
          <a:latin typeface="+mn-lt"/>
          <a:ea typeface="+mn-ea"/>
          <a:cs typeface="+mn-cs"/>
        </a:defRPr>
      </a:lvl7pPr>
      <a:lvl8pPr marL="1800180" algn="l" defTabSz="514337" rtl="0" eaLnBrk="1" latinLnBrk="0" hangingPunct="1">
        <a:defRPr sz="1013" kern="1200">
          <a:solidFill>
            <a:schemeClr val="tx1"/>
          </a:solidFill>
          <a:latin typeface="+mn-lt"/>
          <a:ea typeface="+mn-ea"/>
          <a:cs typeface="+mn-cs"/>
        </a:defRPr>
      </a:lvl8pPr>
      <a:lvl9pPr marL="2057348" algn="l" defTabSz="514337" rtl="0" eaLnBrk="1" latinLnBrk="0" hangingPunct="1">
        <a:defRPr sz="101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94784" y="476250"/>
            <a:ext cx="10972800" cy="1080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GB"/>
              <a:t>Main heading on two line</a:t>
            </a:r>
            <a:br>
              <a:rPr lang="en-GB"/>
            </a:br>
            <a:r>
              <a:rPr lang="en-GB"/>
              <a:t>Click to edit Master title style</a:t>
            </a:r>
            <a:endParaRPr lang="en-US"/>
          </a:p>
        </p:txBody>
      </p:sp>
      <p:sp>
        <p:nvSpPr>
          <p:cNvPr id="2051" name="Rectangle 3"/>
          <p:cNvSpPr>
            <a:spLocks noGrp="1" noChangeArrowheads="1"/>
          </p:cNvSpPr>
          <p:nvPr>
            <p:ph type="body" idx="1"/>
          </p:nvPr>
        </p:nvSpPr>
        <p:spPr bwMode="auto">
          <a:xfrm>
            <a:off x="594784" y="1628777"/>
            <a:ext cx="10972800" cy="3946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076" name="Rectangle 4"/>
          <p:cNvSpPr>
            <a:spLocks noGrp="1" noChangeArrowheads="1"/>
          </p:cNvSpPr>
          <p:nvPr>
            <p:ph type="sldNum" sz="quarter" idx="4"/>
          </p:nvPr>
        </p:nvSpPr>
        <p:spPr bwMode="auto">
          <a:xfrm>
            <a:off x="11279719" y="6269039"/>
            <a:ext cx="306916" cy="103875"/>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1" hangingPunct="1">
              <a:defRPr sz="675">
                <a:solidFill>
                  <a:schemeClr val="tx2"/>
                </a:solidFill>
              </a:defRPr>
            </a:lvl1pPr>
          </a:lstStyle>
          <a:p>
            <a:fld id="{55B3C21C-0F4A-45C5-8C4C-66B6288074E5}" type="slidenum">
              <a:rPr lang="en-GB" smtClean="0"/>
              <a:t>‹#›</a:t>
            </a:fld>
            <a:endParaRPr lang="en-GB"/>
          </a:p>
        </p:txBody>
      </p:sp>
      <p:sp>
        <p:nvSpPr>
          <p:cNvPr id="2" name="Footer Placeholder 1"/>
          <p:cNvSpPr>
            <a:spLocks noGrp="1"/>
          </p:cNvSpPr>
          <p:nvPr>
            <p:ph type="ftr" sz="quarter" idx="3"/>
          </p:nvPr>
        </p:nvSpPr>
        <p:spPr>
          <a:xfrm>
            <a:off x="2446867" y="6269038"/>
            <a:ext cx="8737600" cy="144462"/>
          </a:xfrm>
          <a:prstGeom prst="rect">
            <a:avLst/>
          </a:prstGeom>
        </p:spPr>
        <p:txBody>
          <a:bodyPr vert="horz" lIns="0" tIns="0" rIns="0" bIns="0" rtlCol="0" anchor="ctr"/>
          <a:lstStyle>
            <a:lvl1pPr algn="r">
              <a:defRPr sz="675" dirty="0" smtClean="0">
                <a:solidFill>
                  <a:schemeClr val="tx1"/>
                </a:solidFill>
              </a:defRPr>
            </a:lvl1pPr>
          </a:lstStyle>
          <a:p>
            <a:r>
              <a:rPr lang="en-GB"/>
              <a:t>MTDB | OFFICIAL SENSITIVE</a:t>
            </a:r>
          </a:p>
        </p:txBody>
      </p:sp>
      <p:sp>
        <p:nvSpPr>
          <p:cNvPr id="4" name="MSIPCMContentMarking" descr="{&quot;HashCode&quot;:-1264847310,&quot;Placement&quot;:&quot;Footer&quot;,&quot;Top&quot;:519.343,&quot;Left&quot;:451.105438,&quot;SlideWidth&quot;:960,&quot;SlideHeight&quot;:540}">
            <a:extLst>
              <a:ext uri="{FF2B5EF4-FFF2-40B4-BE49-F238E27FC236}">
                <a16:creationId xmlns:a16="http://schemas.microsoft.com/office/drawing/2014/main" id="{4D326CCD-2F46-4646-9BF0-F0640CB38875}"/>
              </a:ext>
            </a:extLst>
          </p:cNvPr>
          <p:cNvSpPr txBox="1"/>
          <p:nvPr userDrawn="1"/>
        </p:nvSpPr>
        <p:spPr>
          <a:xfrm>
            <a:off x="5729039" y="6595656"/>
            <a:ext cx="733923" cy="262344"/>
          </a:xfrm>
          <a:prstGeom prst="rect">
            <a:avLst/>
          </a:prstGeom>
          <a:noFill/>
        </p:spPr>
        <p:txBody>
          <a:bodyPr vert="horz" wrap="square" lIns="0" tIns="0" rIns="0" bIns="0" rtlCol="0" anchor="ctr" anchorCtr="1">
            <a:spAutoFit/>
          </a:bodyPr>
          <a:lstStyle/>
          <a:p>
            <a:pPr algn="ctr">
              <a:spcBef>
                <a:spcPts val="0"/>
              </a:spcBef>
              <a:spcAft>
                <a:spcPts val="0"/>
              </a:spcAft>
            </a:pPr>
            <a:r>
              <a:rPr lang="en-GB" sz="1000">
                <a:solidFill>
                  <a:srgbClr val="000000"/>
                </a:solidFill>
                <a:latin typeface="Calibri" panose="020F0502020204030204" pitchFamily="34" charset="0"/>
              </a:rPr>
              <a:t>OFFICIAL</a:t>
            </a:r>
          </a:p>
        </p:txBody>
      </p:sp>
    </p:spTree>
    <p:extLst>
      <p:ext uri="{BB962C8B-B14F-4D97-AF65-F5344CB8AC3E}">
        <p14:creationId xmlns:p14="http://schemas.microsoft.com/office/powerpoint/2010/main" val="217628278"/>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Lst>
  <p:transition>
    <p:fade/>
  </p:transition>
  <p:hf hdr="0" dt="0"/>
  <p:txStyles>
    <p:titleStyle>
      <a:lvl1pPr algn="l" rtl="0" eaLnBrk="1" fontAlgn="base" hangingPunct="1">
        <a:lnSpc>
          <a:spcPts val="3000"/>
        </a:lnSpc>
        <a:spcBef>
          <a:spcPct val="0"/>
        </a:spcBef>
        <a:spcAft>
          <a:spcPts val="600"/>
        </a:spcAft>
        <a:defRPr sz="2700">
          <a:solidFill>
            <a:schemeClr val="tx2"/>
          </a:solidFill>
          <a:latin typeface="+mj-lt"/>
          <a:ea typeface="+mj-ea"/>
          <a:cs typeface="Geneva" charset="0"/>
        </a:defRPr>
      </a:lvl1pPr>
      <a:lvl2pPr algn="l" rtl="0" eaLnBrk="1" fontAlgn="base" hangingPunct="1">
        <a:lnSpc>
          <a:spcPts val="2400"/>
        </a:lnSpc>
        <a:spcBef>
          <a:spcPct val="0"/>
        </a:spcBef>
        <a:spcAft>
          <a:spcPct val="0"/>
        </a:spcAft>
        <a:defRPr sz="1950">
          <a:solidFill>
            <a:schemeClr val="tx2"/>
          </a:solidFill>
          <a:latin typeface="Arial" charset="0"/>
          <a:ea typeface="Geneva" charset="0"/>
          <a:cs typeface="Geneva" charset="0"/>
        </a:defRPr>
      </a:lvl2pPr>
      <a:lvl3pPr algn="l" rtl="0" eaLnBrk="1" fontAlgn="base" hangingPunct="1">
        <a:lnSpc>
          <a:spcPts val="2400"/>
        </a:lnSpc>
        <a:spcBef>
          <a:spcPct val="0"/>
        </a:spcBef>
        <a:spcAft>
          <a:spcPct val="0"/>
        </a:spcAft>
        <a:defRPr sz="1950">
          <a:solidFill>
            <a:schemeClr val="tx2"/>
          </a:solidFill>
          <a:latin typeface="Arial" charset="0"/>
          <a:ea typeface="Geneva" charset="0"/>
          <a:cs typeface="Geneva" charset="0"/>
        </a:defRPr>
      </a:lvl3pPr>
      <a:lvl4pPr algn="l" rtl="0" eaLnBrk="1" fontAlgn="base" hangingPunct="1">
        <a:lnSpc>
          <a:spcPts val="2400"/>
        </a:lnSpc>
        <a:spcBef>
          <a:spcPct val="0"/>
        </a:spcBef>
        <a:spcAft>
          <a:spcPct val="0"/>
        </a:spcAft>
        <a:defRPr sz="1950">
          <a:solidFill>
            <a:schemeClr val="tx2"/>
          </a:solidFill>
          <a:latin typeface="Arial" charset="0"/>
          <a:ea typeface="Geneva" charset="0"/>
          <a:cs typeface="Geneva" charset="0"/>
        </a:defRPr>
      </a:lvl4pPr>
      <a:lvl5pPr algn="l" rtl="0" eaLnBrk="1" fontAlgn="base" hangingPunct="1">
        <a:lnSpc>
          <a:spcPts val="2400"/>
        </a:lnSpc>
        <a:spcBef>
          <a:spcPct val="0"/>
        </a:spcBef>
        <a:spcAft>
          <a:spcPct val="0"/>
        </a:spcAft>
        <a:defRPr sz="1950">
          <a:solidFill>
            <a:schemeClr val="tx2"/>
          </a:solidFill>
          <a:latin typeface="Arial" charset="0"/>
          <a:ea typeface="Geneva" charset="0"/>
          <a:cs typeface="Geneva" charset="0"/>
        </a:defRPr>
      </a:lvl5pPr>
      <a:lvl6pPr marL="3429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6pPr>
      <a:lvl7pPr marL="6858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7pPr>
      <a:lvl8pPr marL="10287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8pPr>
      <a:lvl9pPr marL="1371600" algn="l" rtl="0" eaLnBrk="1" fontAlgn="base" hangingPunct="1">
        <a:lnSpc>
          <a:spcPts val="2025"/>
        </a:lnSpc>
        <a:spcBef>
          <a:spcPct val="0"/>
        </a:spcBef>
        <a:spcAft>
          <a:spcPct val="0"/>
        </a:spcAft>
        <a:defRPr sz="1950">
          <a:solidFill>
            <a:schemeClr val="tx2"/>
          </a:solidFill>
          <a:latin typeface="Arial" charset="0"/>
          <a:ea typeface="Geneva" charset="0"/>
          <a:cs typeface="Arial" charset="0"/>
        </a:defRPr>
      </a:lvl9pPr>
    </p:titleStyle>
    <p:bodyStyle>
      <a:lvl1pPr marL="202500" indent="-202500" algn="l" rtl="0" eaLnBrk="1" fontAlgn="base" hangingPunct="1">
        <a:lnSpc>
          <a:spcPts val="1650"/>
        </a:lnSpc>
        <a:spcBef>
          <a:spcPct val="0"/>
        </a:spcBef>
        <a:spcAft>
          <a:spcPts val="600"/>
        </a:spcAft>
        <a:buClr>
          <a:schemeClr val="tx2"/>
        </a:buClr>
        <a:buFont typeface="Arial" panose="020B0604020202020204" pitchFamily="34" charset="0"/>
        <a:buChar char="•"/>
        <a:defRPr sz="1800">
          <a:solidFill>
            <a:schemeClr val="tx1"/>
          </a:solidFill>
          <a:latin typeface="+mn-lt"/>
          <a:ea typeface="+mn-ea"/>
          <a:cs typeface="Geneva" charset="0"/>
        </a:defRPr>
      </a:lvl1pPr>
      <a:lvl2pPr marL="405000" indent="-202500" algn="l" rtl="0" eaLnBrk="1" fontAlgn="base" hangingPunct="1">
        <a:lnSpc>
          <a:spcPts val="1650"/>
        </a:lnSpc>
        <a:spcBef>
          <a:spcPct val="0"/>
        </a:spcBef>
        <a:spcAft>
          <a:spcPts val="600"/>
        </a:spcAft>
        <a:buClr>
          <a:schemeClr val="tx2"/>
        </a:buClr>
        <a:buChar char="•"/>
        <a:defRPr sz="1500">
          <a:solidFill>
            <a:schemeClr val="tx1"/>
          </a:solidFill>
          <a:latin typeface="+mn-lt"/>
          <a:ea typeface="Geneva" charset="0"/>
          <a:cs typeface="+mn-cs"/>
        </a:defRPr>
      </a:lvl2pPr>
      <a:lvl3pPr marL="607500" indent="-202500" algn="l" rtl="0" eaLnBrk="1" fontAlgn="base" hangingPunct="1">
        <a:lnSpc>
          <a:spcPts val="1650"/>
        </a:lnSpc>
        <a:spcBef>
          <a:spcPct val="0"/>
        </a:spcBef>
        <a:spcAft>
          <a:spcPts val="600"/>
        </a:spcAft>
        <a:buClr>
          <a:schemeClr val="tx2"/>
        </a:buClr>
        <a:buChar char="•"/>
        <a:defRPr sz="1350">
          <a:solidFill>
            <a:schemeClr val="tx1"/>
          </a:solidFill>
          <a:latin typeface="+mn-lt"/>
          <a:ea typeface="Arial" charset="0"/>
          <a:cs typeface="+mn-cs"/>
        </a:defRPr>
      </a:lvl3pPr>
      <a:lvl4pPr marL="810000" indent="-202500" algn="l" rtl="0" eaLnBrk="1" fontAlgn="base" hangingPunct="1">
        <a:lnSpc>
          <a:spcPts val="1650"/>
        </a:lnSpc>
        <a:spcBef>
          <a:spcPct val="0"/>
        </a:spcBef>
        <a:spcAft>
          <a:spcPts val="600"/>
        </a:spcAft>
        <a:buClr>
          <a:schemeClr val="tx2"/>
        </a:buClr>
        <a:buChar char="•"/>
        <a:defRPr sz="1200">
          <a:solidFill>
            <a:schemeClr val="tx1"/>
          </a:solidFill>
          <a:latin typeface="+mn-lt"/>
          <a:ea typeface="Arial" charset="0"/>
          <a:cs typeface="+mn-cs"/>
        </a:defRPr>
      </a:lvl4pPr>
      <a:lvl5pPr marL="1012500" indent="-202500" algn="l" rtl="0" eaLnBrk="1" fontAlgn="base" hangingPunct="1">
        <a:lnSpc>
          <a:spcPts val="1650"/>
        </a:lnSpc>
        <a:spcBef>
          <a:spcPct val="0"/>
        </a:spcBef>
        <a:spcAft>
          <a:spcPts val="600"/>
        </a:spcAft>
        <a:buClr>
          <a:schemeClr val="tx2"/>
        </a:buClr>
        <a:buFont typeface="Arial" panose="020B0604020202020204" pitchFamily="34" charset="0"/>
        <a:buChar char="•"/>
        <a:defRPr sz="1050">
          <a:solidFill>
            <a:schemeClr val="tx1"/>
          </a:solidFill>
          <a:latin typeface="+mn-lt"/>
          <a:ea typeface="Arial" charset="0"/>
          <a:cs typeface="+mn-cs"/>
        </a:defRPr>
      </a:lvl5pPr>
      <a:lvl6pPr marL="14192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6pPr>
      <a:lvl7pPr marL="17621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7pPr>
      <a:lvl8pPr marL="21050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8pPr>
      <a:lvl9pPr marL="2447925" indent="-285750" algn="l" rtl="0" eaLnBrk="1" fontAlgn="base" hangingPunct="1">
        <a:spcBef>
          <a:spcPct val="0"/>
        </a:spcBef>
        <a:spcAft>
          <a:spcPct val="40000"/>
        </a:spcAft>
        <a:buFont typeface="Arial" charset="0"/>
        <a:buChar char="–"/>
        <a:defRPr sz="1050">
          <a:solidFill>
            <a:schemeClr val="tx1"/>
          </a:solidFill>
          <a:latin typeface="+mn-lt"/>
          <a:ea typeface="Arial" charset="0"/>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2.svg"/><Relationship Id="rId3" Type="http://schemas.openxmlformats.org/officeDocument/2006/relationships/image" Target="../media/image25.png"/><Relationship Id="rId7" Type="http://schemas.openxmlformats.org/officeDocument/2006/relationships/image" Target="../media/image51.png"/><Relationship Id="rId12" Type="http://schemas.openxmlformats.org/officeDocument/2006/relationships/image" Target="../media/image28.sv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50.svg"/><Relationship Id="rId11" Type="http://schemas.openxmlformats.org/officeDocument/2006/relationships/image" Target="../media/image27.png"/><Relationship Id="rId5" Type="http://schemas.openxmlformats.org/officeDocument/2006/relationships/image" Target="../media/image49.png"/><Relationship Id="rId10" Type="http://schemas.openxmlformats.org/officeDocument/2006/relationships/image" Target="../media/image16.svg"/><Relationship Id="rId4" Type="http://schemas.openxmlformats.org/officeDocument/2006/relationships/image" Target="../media/image26.svg"/><Relationship Id="rId9" Type="http://schemas.openxmlformats.org/officeDocument/2006/relationships/image" Target="../media/image15.png"/></Relationships>
</file>

<file path=ppt/slides/_rels/slide11.xml.rels><?xml version="1.0" encoding="UTF-8" standalone="yes"?>
<Relationships xmlns="http://schemas.openxmlformats.org/package/2006/relationships"><Relationship Id="rId8" Type="http://schemas.openxmlformats.org/officeDocument/2006/relationships/image" Target="../media/image54.svg"/><Relationship Id="rId3" Type="http://schemas.openxmlformats.org/officeDocument/2006/relationships/image" Target="../media/image25.png"/><Relationship Id="rId7" Type="http://schemas.openxmlformats.org/officeDocument/2006/relationships/image" Target="../media/image5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18.svg"/><Relationship Id="rId5" Type="http://schemas.openxmlformats.org/officeDocument/2006/relationships/image" Target="../media/image17.png"/><Relationship Id="rId10" Type="http://schemas.openxmlformats.org/officeDocument/2006/relationships/image" Target="../media/image56.svg"/><Relationship Id="rId4" Type="http://schemas.openxmlformats.org/officeDocument/2006/relationships/image" Target="../media/image26.svg"/><Relationship Id="rId9" Type="http://schemas.openxmlformats.org/officeDocument/2006/relationships/image" Target="../media/image55.png"/></Relationships>
</file>

<file path=ppt/slides/_rels/slide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hyperlink" Target="https://www.gov.uk/vat-returns/surcharges-and-penalties" TargetMode="External"/><Relationship Id="rId7" Type="http://schemas.openxmlformats.org/officeDocument/2006/relationships/image" Target="../media/image16.sv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5.png"/><Relationship Id="rId5" Type="http://schemas.openxmlformats.org/officeDocument/2006/relationships/image" Target="../media/image14.svg"/><Relationship Id="rId4" Type="http://schemas.openxmlformats.org/officeDocument/2006/relationships/image" Target="../media/image13.png"/><Relationship Id="rId9" Type="http://schemas.openxmlformats.org/officeDocument/2006/relationships/image" Target="../media/image18.svg"/></Relationships>
</file>

<file path=ppt/slides/_rels/slide3.xml.rels><?xml version="1.0" encoding="UTF-8" standalone="yes"?>
<Relationships xmlns="http://schemas.openxmlformats.org/package/2006/relationships"><Relationship Id="rId8" Type="http://schemas.openxmlformats.org/officeDocument/2006/relationships/image" Target="../media/image24.svg"/><Relationship Id="rId3" Type="http://schemas.openxmlformats.org/officeDocument/2006/relationships/image" Target="../media/image19.png"/><Relationship Id="rId7" Type="http://schemas.openxmlformats.org/officeDocument/2006/relationships/image" Target="../media/image23.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20.svg"/></Relationships>
</file>

<file path=ppt/slides/_rels/slide4.xml.rels><?xml version="1.0" encoding="UTF-8" standalone="yes"?>
<Relationships xmlns="http://schemas.openxmlformats.org/package/2006/relationships"><Relationship Id="rId8" Type="http://schemas.openxmlformats.org/officeDocument/2006/relationships/image" Target="../media/image28.svg"/><Relationship Id="rId3" Type="http://schemas.openxmlformats.org/officeDocument/2006/relationships/hyperlink" Target="https://www.gov.uk/guidance/sign-in-to-your-hmrc-business-tax-account" TargetMode="External"/><Relationship Id="rId7" Type="http://schemas.openxmlformats.org/officeDocument/2006/relationships/image" Target="../media/image2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hyperlink" Target="https://www.gov.uk/guidance/sign-your-business-up-for-making-tax-digital-for-vat"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16.svg"/><Relationship Id="rId7" Type="http://schemas.openxmlformats.org/officeDocument/2006/relationships/image" Target="../media/image32.svg"/><Relationship Id="rId2"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31.png"/><Relationship Id="rId5" Type="http://schemas.openxmlformats.org/officeDocument/2006/relationships/image" Target="../media/image30.svg"/><Relationship Id="rId4" Type="http://schemas.openxmlformats.org/officeDocument/2006/relationships/image" Target="../media/image29.png"/></Relationships>
</file>

<file path=ppt/slides/_rels/slide6.xml.rels><?xml version="1.0" encoding="UTF-8" standalone="yes"?>
<Relationships xmlns="http://schemas.openxmlformats.org/package/2006/relationships"><Relationship Id="rId8" Type="http://schemas.openxmlformats.org/officeDocument/2006/relationships/image" Target="../media/image27.png"/><Relationship Id="rId3" Type="http://schemas.openxmlformats.org/officeDocument/2006/relationships/hyperlink" Target="https://www.gov.uk/guidance/get-an-hmrc-agent-services-account" TargetMode="External"/><Relationship Id="rId7" Type="http://schemas.openxmlformats.org/officeDocument/2006/relationships/image" Target="../media/image16.sv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15.png"/><Relationship Id="rId11" Type="http://schemas.openxmlformats.org/officeDocument/2006/relationships/image" Target="../media/image34.svg"/><Relationship Id="rId5" Type="http://schemas.openxmlformats.org/officeDocument/2006/relationships/image" Target="../media/image14.svg"/><Relationship Id="rId10" Type="http://schemas.openxmlformats.org/officeDocument/2006/relationships/image" Target="../media/image33.png"/><Relationship Id="rId4" Type="http://schemas.openxmlformats.org/officeDocument/2006/relationships/image" Target="../media/image13.png"/><Relationship Id="rId9" Type="http://schemas.openxmlformats.org/officeDocument/2006/relationships/image" Target="../media/image28.svg"/></Relationships>
</file>

<file path=ppt/slides/_rels/slide7.xml.rels><?xml version="1.0" encoding="UTF-8" standalone="yes"?>
<Relationships xmlns="http://schemas.openxmlformats.org/package/2006/relationships"><Relationship Id="rId8" Type="http://schemas.openxmlformats.org/officeDocument/2006/relationships/image" Target="../media/image37.png"/><Relationship Id="rId3" Type="http://schemas.openxmlformats.org/officeDocument/2006/relationships/image" Target="../media/image33.png"/><Relationship Id="rId7" Type="http://schemas.openxmlformats.org/officeDocument/2006/relationships/hyperlink" Target="https://www.gov.uk/guidance/get-an-hmrc-agent-services-account"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36.svg"/><Relationship Id="rId5" Type="http://schemas.openxmlformats.org/officeDocument/2006/relationships/image" Target="../media/image35.png"/><Relationship Id="rId4" Type="http://schemas.openxmlformats.org/officeDocument/2006/relationships/image" Target="../media/image34.svg"/><Relationship Id="rId9" Type="http://schemas.openxmlformats.org/officeDocument/2006/relationships/image" Target="../media/image38.svg"/></Relationships>
</file>

<file path=ppt/slides/_rels/slide8.xml.rels><?xml version="1.0" encoding="UTF-8" standalone="yes"?>
<Relationships xmlns="http://schemas.openxmlformats.org/package/2006/relationships"><Relationship Id="rId8" Type="http://schemas.openxmlformats.org/officeDocument/2006/relationships/image" Target="../media/image44.svg"/><Relationship Id="rId13" Type="http://schemas.microsoft.com/office/2007/relationships/diagramDrawing" Target="../diagrams/drawing1.xml"/><Relationship Id="rId3" Type="http://schemas.openxmlformats.org/officeDocument/2006/relationships/image" Target="../media/image39.png"/><Relationship Id="rId7" Type="http://schemas.openxmlformats.org/officeDocument/2006/relationships/image" Target="../media/image43.png"/><Relationship Id="rId12" Type="http://schemas.openxmlformats.org/officeDocument/2006/relationships/diagramColors" Target="../diagrams/colors1.xml"/><Relationship Id="rId2" Type="http://schemas.openxmlformats.org/officeDocument/2006/relationships/notesSlide" Target="../notesSlides/notesSlide6.xml"/><Relationship Id="rId1" Type="http://schemas.openxmlformats.org/officeDocument/2006/relationships/slideLayout" Target="../slideLayouts/slideLayout4.xml"/><Relationship Id="rId6" Type="http://schemas.openxmlformats.org/officeDocument/2006/relationships/image" Target="../media/image42.svg"/><Relationship Id="rId11" Type="http://schemas.openxmlformats.org/officeDocument/2006/relationships/diagramQuickStyle" Target="../diagrams/quickStyle1.xml"/><Relationship Id="rId5" Type="http://schemas.openxmlformats.org/officeDocument/2006/relationships/image" Target="../media/image41.png"/><Relationship Id="rId10" Type="http://schemas.openxmlformats.org/officeDocument/2006/relationships/diagramLayout" Target="../diagrams/layout1.xml"/><Relationship Id="rId4" Type="http://schemas.openxmlformats.org/officeDocument/2006/relationships/image" Target="../media/image40.svg"/><Relationship Id="rId9" Type="http://schemas.openxmlformats.org/officeDocument/2006/relationships/diagramData" Target="../diagrams/data1.xml"/></Relationships>
</file>

<file path=ppt/slides/_rels/slide9.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image" Target="../media/image45.png"/><Relationship Id="rId7" Type="http://schemas.openxmlformats.org/officeDocument/2006/relationships/diagramData" Target="../diagrams/data2.xml"/><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48.svg"/><Relationship Id="rId11" Type="http://schemas.microsoft.com/office/2007/relationships/diagramDrawing" Target="../diagrams/drawing2.xml"/><Relationship Id="rId5" Type="http://schemas.openxmlformats.org/officeDocument/2006/relationships/image" Target="../media/image47.png"/><Relationship Id="rId10" Type="http://schemas.openxmlformats.org/officeDocument/2006/relationships/diagramColors" Target="../diagrams/colors2.xml"/><Relationship Id="rId4" Type="http://schemas.openxmlformats.org/officeDocument/2006/relationships/image" Target="../media/image46.svg"/><Relationship Id="rId9"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16D4-0A35-40AE-9F50-C9287DEA5C43}"/>
              </a:ext>
            </a:extLst>
          </p:cNvPr>
          <p:cNvSpPr>
            <a:spLocks noGrp="1"/>
          </p:cNvSpPr>
          <p:nvPr>
            <p:ph type="ctrTitle"/>
          </p:nvPr>
        </p:nvSpPr>
        <p:spPr/>
        <p:txBody>
          <a:bodyPr/>
          <a:lstStyle/>
          <a:p>
            <a:r>
              <a:rPr lang="en-GB" dirty="0"/>
              <a:t>VAT Migration </a:t>
            </a:r>
          </a:p>
        </p:txBody>
      </p:sp>
      <p:sp>
        <p:nvSpPr>
          <p:cNvPr id="3" name="Subtitle 2">
            <a:extLst>
              <a:ext uri="{FF2B5EF4-FFF2-40B4-BE49-F238E27FC236}">
                <a16:creationId xmlns:a16="http://schemas.microsoft.com/office/drawing/2014/main" id="{16AF4FBD-0491-4ABD-BC02-5886F12BA3A2}"/>
              </a:ext>
            </a:extLst>
          </p:cNvPr>
          <p:cNvSpPr>
            <a:spLocks noGrp="1"/>
          </p:cNvSpPr>
          <p:nvPr>
            <p:ph type="subTitle" idx="1"/>
          </p:nvPr>
        </p:nvSpPr>
        <p:spPr/>
        <p:txBody>
          <a:bodyPr/>
          <a:lstStyle/>
          <a:p>
            <a:r>
              <a:rPr lang="en-GB" dirty="0"/>
              <a:t>Review of HMRC’s plans for the migration of VAT customers March </a:t>
            </a:r>
          </a:p>
          <a:p>
            <a:r>
              <a:rPr lang="en-GB" dirty="0"/>
              <a:t>2021 </a:t>
            </a:r>
          </a:p>
        </p:txBody>
      </p:sp>
      <p:sp>
        <p:nvSpPr>
          <p:cNvPr id="4" name="Footer Placeholder 4">
            <a:extLst>
              <a:ext uri="{FF2B5EF4-FFF2-40B4-BE49-F238E27FC236}">
                <a16:creationId xmlns:a16="http://schemas.microsoft.com/office/drawing/2014/main" id="{47650089-E983-4E8F-8B7C-7D765E000437}"/>
              </a:ext>
            </a:extLst>
          </p:cNvPr>
          <p:cNvSpPr>
            <a:spLocks noGrp="1"/>
          </p:cNvSpPr>
          <p:nvPr>
            <p:ph type="ftr" sz="quarter" idx="11"/>
          </p:nvPr>
        </p:nvSpPr>
        <p:spPr>
          <a:xfrm>
            <a:off x="5164826" y="6320766"/>
            <a:ext cx="6731000" cy="203200"/>
          </a:xfrm>
        </p:spPr>
        <p:txBody>
          <a:bodyPr/>
          <a:lstStyle/>
          <a:p>
            <a:r>
              <a:rPr lang="en-GB"/>
              <a:t>MTDB | OFFICIAL SENSITIVE</a:t>
            </a:r>
          </a:p>
        </p:txBody>
      </p:sp>
    </p:spTree>
    <p:extLst>
      <p:ext uri="{BB962C8B-B14F-4D97-AF65-F5344CB8AC3E}">
        <p14:creationId xmlns:p14="http://schemas.microsoft.com/office/powerpoint/2010/main" val="2636882744"/>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1E4AE1-2943-4175-BF8D-D25AA96392B5}"/>
              </a:ext>
            </a:extLst>
          </p:cNvPr>
          <p:cNvSpPr>
            <a:spLocks noGrp="1"/>
          </p:cNvSpPr>
          <p:nvPr>
            <p:ph type="title"/>
          </p:nvPr>
        </p:nvSpPr>
        <p:spPr>
          <a:xfrm>
            <a:off x="609600" y="141399"/>
            <a:ext cx="10972800" cy="831850"/>
          </a:xfrm>
        </p:spPr>
        <p:txBody>
          <a:bodyPr/>
          <a:lstStyle/>
          <a:p>
            <a:r>
              <a:rPr lang="en-GB" dirty="0"/>
              <a:t>Why we removing the XML submission option</a:t>
            </a:r>
          </a:p>
        </p:txBody>
      </p:sp>
      <p:sp>
        <p:nvSpPr>
          <p:cNvPr id="3" name="Content Placeholder 2">
            <a:extLst>
              <a:ext uri="{FF2B5EF4-FFF2-40B4-BE49-F238E27FC236}">
                <a16:creationId xmlns:a16="http://schemas.microsoft.com/office/drawing/2014/main" id="{972E838C-F70C-4DD2-B81E-A63FF4279CF2}"/>
              </a:ext>
            </a:extLst>
          </p:cNvPr>
          <p:cNvSpPr>
            <a:spLocks noGrp="1"/>
          </p:cNvSpPr>
          <p:nvPr>
            <p:ph idx="1"/>
          </p:nvPr>
        </p:nvSpPr>
        <p:spPr>
          <a:xfrm>
            <a:off x="1712890" y="1308100"/>
            <a:ext cx="9810538" cy="3946525"/>
          </a:xfrm>
        </p:spPr>
        <p:txBody>
          <a:bodyPr/>
          <a:lstStyle/>
          <a:p>
            <a:pPr marL="0" indent="0">
              <a:buNone/>
            </a:pPr>
            <a:r>
              <a:rPr lang="en-GB" sz="1600" dirty="0" err="1"/>
              <a:t>eXtensible</a:t>
            </a:r>
            <a:r>
              <a:rPr lang="en-GB" sz="1600" dirty="0"/>
              <a:t> </a:t>
            </a:r>
            <a:r>
              <a:rPr lang="en-GB" sz="1600" dirty="0" err="1"/>
              <a:t>Markup</a:t>
            </a:r>
            <a:r>
              <a:rPr lang="en-GB" sz="1600" dirty="0"/>
              <a:t> Language (XML) software is only used by around 3% of all VAT registered businesses.</a:t>
            </a:r>
          </a:p>
          <a:p>
            <a:pPr marL="0" indent="0">
              <a:buNone/>
            </a:pPr>
            <a:endParaRPr lang="en-GB" sz="1600" dirty="0"/>
          </a:p>
          <a:p>
            <a:pPr marL="0" indent="0">
              <a:buNone/>
            </a:pPr>
            <a:r>
              <a:rPr lang="en-GB" sz="1600" dirty="0"/>
              <a:t>Our records indicate that at least 12% of businesses who submit their VAT returns using XML are mandated to MTD VAT but have not yet signed up. </a:t>
            </a:r>
          </a:p>
          <a:p>
            <a:pPr marL="0" indent="0">
              <a:buNone/>
            </a:pPr>
            <a:endParaRPr lang="en-GB" sz="1600" dirty="0"/>
          </a:p>
          <a:p>
            <a:pPr marL="0" indent="0">
              <a:buNone/>
            </a:pPr>
            <a:r>
              <a:rPr lang="en-GB" sz="1600" dirty="0"/>
              <a:t>As a taxpayer funded authority, we must target our resources in line with the greatest user need. It is not feasible to continue to provide an XML submission channel which is used by a very small and reducing number of VAT customers.</a:t>
            </a:r>
          </a:p>
          <a:p>
            <a:pPr marL="0" indent="0">
              <a:buNone/>
            </a:pPr>
            <a:endParaRPr lang="en-GB" sz="1600" dirty="0"/>
          </a:p>
          <a:p>
            <a:pPr marL="0" indent="0">
              <a:buNone/>
            </a:pPr>
            <a:r>
              <a:rPr lang="en-GB" sz="1600" dirty="0"/>
              <a:t>HMRC have therefore taken the decision to discontinue XML submission for VAT from April 2021. Customers who are not currently mandated to MTD VAT and do not wish to sign up to yet can submit their VAT returns through their Business Tax Account until they are mandated from April 2022.</a:t>
            </a:r>
          </a:p>
          <a:p>
            <a:pPr marL="0" indent="0">
              <a:buNone/>
            </a:pPr>
            <a:endParaRPr lang="en-GB" sz="1600" dirty="0"/>
          </a:p>
          <a:p>
            <a:pPr marL="0" indent="0">
              <a:buNone/>
            </a:pPr>
            <a:r>
              <a:rPr lang="en-GB" sz="1600" dirty="0"/>
              <a:t>We confirmed this decision to software providers on 5 October 2020, providing 6 months to help prepare customers for the change. We will also write to directly to businesses.</a:t>
            </a:r>
          </a:p>
          <a:p>
            <a:endParaRPr lang="en-GB" dirty="0"/>
          </a:p>
          <a:p>
            <a:endParaRPr lang="en-GB" dirty="0"/>
          </a:p>
        </p:txBody>
      </p:sp>
      <p:pic>
        <p:nvPicPr>
          <p:cNvPr id="4" name="Graphic 3" descr="Programmer">
            <a:extLst>
              <a:ext uri="{FF2B5EF4-FFF2-40B4-BE49-F238E27FC236}">
                <a16:creationId xmlns:a16="http://schemas.microsoft.com/office/drawing/2014/main" id="{9CC1DF18-D8FB-4145-B74C-5D52AD03912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80810" y="973249"/>
            <a:ext cx="831850" cy="831850"/>
          </a:xfrm>
          <a:prstGeom prst="rect">
            <a:avLst/>
          </a:prstGeom>
        </p:spPr>
      </p:pic>
      <p:pic>
        <p:nvPicPr>
          <p:cNvPr id="6" name="Graphic 5" descr="Disk">
            <a:extLst>
              <a:ext uri="{FF2B5EF4-FFF2-40B4-BE49-F238E27FC236}">
                <a16:creationId xmlns:a16="http://schemas.microsoft.com/office/drawing/2014/main" id="{26B04D7E-18C3-4193-A1FC-78EDC9BA0BB7}"/>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522175" y="2087042"/>
            <a:ext cx="749121" cy="749121"/>
          </a:xfrm>
          <a:prstGeom prst="rect">
            <a:avLst/>
          </a:prstGeom>
        </p:spPr>
      </p:pic>
      <p:pic>
        <p:nvPicPr>
          <p:cNvPr id="10" name="Graphic 9" descr="Pound">
            <a:extLst>
              <a:ext uri="{FF2B5EF4-FFF2-40B4-BE49-F238E27FC236}">
                <a16:creationId xmlns:a16="http://schemas.microsoft.com/office/drawing/2014/main" id="{30A79C85-F684-4640-BBAA-1030DB4F666D}"/>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53835" y="3164983"/>
            <a:ext cx="685800" cy="685800"/>
          </a:xfrm>
          <a:prstGeom prst="rect">
            <a:avLst/>
          </a:prstGeom>
        </p:spPr>
      </p:pic>
      <p:pic>
        <p:nvPicPr>
          <p:cNvPr id="11" name="Graphic 10" descr="Close">
            <a:extLst>
              <a:ext uri="{FF2B5EF4-FFF2-40B4-BE49-F238E27FC236}">
                <a16:creationId xmlns:a16="http://schemas.microsoft.com/office/drawing/2014/main" id="{C7AC6BD5-F790-4B75-8690-2D6BBA0793DD}"/>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85496" y="4386900"/>
            <a:ext cx="685800" cy="685800"/>
          </a:xfrm>
          <a:prstGeom prst="rect">
            <a:avLst/>
          </a:prstGeom>
        </p:spPr>
      </p:pic>
      <p:pic>
        <p:nvPicPr>
          <p:cNvPr id="12" name="Graphic 11" descr="Monthly calendar">
            <a:extLst>
              <a:ext uri="{FF2B5EF4-FFF2-40B4-BE49-F238E27FC236}">
                <a16:creationId xmlns:a16="http://schemas.microsoft.com/office/drawing/2014/main" id="{B77CF1C2-367B-459A-A21B-E8CE4E6181DA}"/>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22175" y="5530929"/>
            <a:ext cx="841464" cy="841464"/>
          </a:xfrm>
          <a:prstGeom prst="rect">
            <a:avLst/>
          </a:prstGeom>
        </p:spPr>
      </p:pic>
    </p:spTree>
    <p:extLst>
      <p:ext uri="{BB962C8B-B14F-4D97-AF65-F5344CB8AC3E}">
        <p14:creationId xmlns:p14="http://schemas.microsoft.com/office/powerpoint/2010/main" val="494766366"/>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A79D8-9AAA-442F-B1E9-B009402C3E86}"/>
              </a:ext>
            </a:extLst>
          </p:cNvPr>
          <p:cNvSpPr>
            <a:spLocks noGrp="1"/>
          </p:cNvSpPr>
          <p:nvPr>
            <p:ph type="title"/>
          </p:nvPr>
        </p:nvSpPr>
        <p:spPr/>
        <p:txBody>
          <a:bodyPr/>
          <a:lstStyle/>
          <a:p>
            <a:r>
              <a:rPr lang="en-GB" dirty="0" err="1"/>
              <a:t>eXtensible</a:t>
            </a:r>
            <a:r>
              <a:rPr lang="en-GB" dirty="0"/>
              <a:t> Mark-up Language (XML) customers</a:t>
            </a:r>
          </a:p>
        </p:txBody>
      </p:sp>
      <p:sp>
        <p:nvSpPr>
          <p:cNvPr id="3" name="Content Placeholder 2">
            <a:extLst>
              <a:ext uri="{FF2B5EF4-FFF2-40B4-BE49-F238E27FC236}">
                <a16:creationId xmlns:a16="http://schemas.microsoft.com/office/drawing/2014/main" id="{750DC468-5BA0-4A8B-ABA9-AA435CFC1E2D}"/>
              </a:ext>
            </a:extLst>
          </p:cNvPr>
          <p:cNvSpPr>
            <a:spLocks noGrp="1"/>
          </p:cNvSpPr>
          <p:nvPr>
            <p:ph idx="1"/>
          </p:nvPr>
        </p:nvSpPr>
        <p:spPr>
          <a:xfrm>
            <a:off x="1764405" y="1603018"/>
            <a:ext cx="9573959" cy="3946525"/>
          </a:xfrm>
        </p:spPr>
        <p:txBody>
          <a:bodyPr/>
          <a:lstStyle/>
          <a:p>
            <a:pPr marL="0" indent="0">
              <a:buNone/>
            </a:pPr>
            <a:r>
              <a:rPr lang="en-GB" sz="1600" dirty="0"/>
              <a:t>XML is the functionality available in some software products that allows users to file VAT Returns directly to HMRC from their software. It is not the same as MTD enabled software. Customers unsure as to whether their software product uses XML should contact their software provider. </a:t>
            </a:r>
          </a:p>
          <a:p>
            <a:pPr marL="0" indent="0">
              <a:buNone/>
            </a:pPr>
            <a:r>
              <a:rPr lang="en-GB" sz="1600" dirty="0"/>
              <a:t> </a:t>
            </a:r>
          </a:p>
          <a:p>
            <a:pPr marL="0" indent="0">
              <a:buNone/>
            </a:pPr>
            <a:r>
              <a:rPr lang="en-GB" sz="1600" dirty="0"/>
              <a:t>Only a small number of our customers use XML to file their VAT returns. XML is not compatible with HMRC’s digital strategy for VAT services. This option as a way of filing VAT returns will be removed from April 21.  </a:t>
            </a:r>
          </a:p>
          <a:p>
            <a:pPr marL="0" indent="0">
              <a:buNone/>
            </a:pPr>
            <a:endParaRPr lang="en-GB" sz="1600" dirty="0"/>
          </a:p>
          <a:p>
            <a:pPr marL="0" indent="0">
              <a:buNone/>
            </a:pPr>
            <a:r>
              <a:rPr lang="en-GB" sz="1600" dirty="0"/>
              <a:t>HMRC will contact businesses who file their VAT returns via XML, and their software providers, in advance of April 21. </a:t>
            </a:r>
          </a:p>
          <a:p>
            <a:pPr marL="0" indent="0">
              <a:buNone/>
            </a:pPr>
            <a:endParaRPr lang="en-GB" dirty="0"/>
          </a:p>
          <a:p>
            <a:pPr marL="0" indent="0">
              <a:buNone/>
            </a:pPr>
            <a:r>
              <a:rPr lang="en-GB" sz="1600" dirty="0"/>
              <a:t>Agents using this channel to submit VAT returns on behalf of their clients will need to use their online services account</a:t>
            </a:r>
          </a:p>
          <a:p>
            <a:endParaRPr lang="en-GB" dirty="0"/>
          </a:p>
          <a:p>
            <a:endParaRPr lang="en-GB" dirty="0"/>
          </a:p>
        </p:txBody>
      </p:sp>
      <p:sp>
        <p:nvSpPr>
          <p:cNvPr id="4" name="Footer Placeholder 4">
            <a:extLst>
              <a:ext uri="{FF2B5EF4-FFF2-40B4-BE49-F238E27FC236}">
                <a16:creationId xmlns:a16="http://schemas.microsoft.com/office/drawing/2014/main" id="{C7F61D08-706F-46CB-9493-59A1FC6586D7}"/>
              </a:ext>
            </a:extLst>
          </p:cNvPr>
          <p:cNvSpPr>
            <a:spLocks noGrp="1"/>
          </p:cNvSpPr>
          <p:nvPr>
            <p:ph type="ftr" sz="quarter" idx="11"/>
          </p:nvPr>
        </p:nvSpPr>
        <p:spPr>
          <a:xfrm>
            <a:off x="5222336" y="6280150"/>
            <a:ext cx="6731000" cy="203200"/>
          </a:xfrm>
        </p:spPr>
        <p:txBody>
          <a:bodyPr/>
          <a:lstStyle/>
          <a:p>
            <a:r>
              <a:rPr lang="en-GB" dirty="0"/>
              <a:t>MTDB | OFFICIAL SENSITIVE</a:t>
            </a:r>
          </a:p>
        </p:txBody>
      </p:sp>
      <p:pic>
        <p:nvPicPr>
          <p:cNvPr id="5" name="Graphic 4" descr="Programmer">
            <a:extLst>
              <a:ext uri="{FF2B5EF4-FFF2-40B4-BE49-F238E27FC236}">
                <a16:creationId xmlns:a16="http://schemas.microsoft.com/office/drawing/2014/main" id="{0FDA5E69-7C35-4312-8C4C-415F7F18BB2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00128" y="1558836"/>
            <a:ext cx="831850" cy="831850"/>
          </a:xfrm>
          <a:prstGeom prst="rect">
            <a:avLst/>
          </a:prstGeom>
        </p:spPr>
      </p:pic>
      <p:pic>
        <p:nvPicPr>
          <p:cNvPr id="6" name="Graphic 5" descr="Target Audience">
            <a:extLst>
              <a:ext uri="{FF2B5EF4-FFF2-40B4-BE49-F238E27FC236}">
                <a16:creationId xmlns:a16="http://schemas.microsoft.com/office/drawing/2014/main" id="{8FD9C2FC-E815-4411-BC0A-78DE49803229}"/>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58853" y="2822885"/>
            <a:ext cx="914400" cy="914400"/>
          </a:xfrm>
          <a:prstGeom prst="rect">
            <a:avLst/>
          </a:prstGeom>
        </p:spPr>
      </p:pic>
      <p:pic>
        <p:nvPicPr>
          <p:cNvPr id="7" name="Graphic 6" descr="Monthly calendar">
            <a:extLst>
              <a:ext uri="{FF2B5EF4-FFF2-40B4-BE49-F238E27FC236}">
                <a16:creationId xmlns:a16="http://schemas.microsoft.com/office/drawing/2014/main" id="{05BFE89C-6074-4762-97A6-C544EBCC95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500128" y="4056298"/>
            <a:ext cx="841464" cy="841464"/>
          </a:xfrm>
          <a:prstGeom prst="rect">
            <a:avLst/>
          </a:prstGeom>
        </p:spPr>
      </p:pic>
      <p:pic>
        <p:nvPicPr>
          <p:cNvPr id="9" name="Graphic 8" descr="Internet">
            <a:extLst>
              <a:ext uri="{FF2B5EF4-FFF2-40B4-BE49-F238E27FC236}">
                <a16:creationId xmlns:a16="http://schemas.microsoft.com/office/drawing/2014/main" id="{A944CA36-8EC1-4E2D-A51C-5639D7B12AD7}"/>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463146" y="5092343"/>
            <a:ext cx="914400" cy="914400"/>
          </a:xfrm>
          <a:prstGeom prst="rect">
            <a:avLst/>
          </a:prstGeom>
        </p:spPr>
      </p:pic>
    </p:spTree>
    <p:extLst>
      <p:ext uri="{BB962C8B-B14F-4D97-AF65-F5344CB8AC3E}">
        <p14:creationId xmlns:p14="http://schemas.microsoft.com/office/powerpoint/2010/main" val="4231439259"/>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68A87-9F52-4957-82A2-EA408ABE3CF3}"/>
              </a:ext>
            </a:extLst>
          </p:cNvPr>
          <p:cNvSpPr>
            <a:spLocks noGrp="1"/>
          </p:cNvSpPr>
          <p:nvPr>
            <p:ph type="title"/>
          </p:nvPr>
        </p:nvSpPr>
        <p:spPr/>
        <p:txBody>
          <a:bodyPr/>
          <a:lstStyle/>
          <a:p>
            <a:r>
              <a:rPr lang="en-GB" dirty="0"/>
              <a:t>What are we doing?</a:t>
            </a:r>
          </a:p>
        </p:txBody>
      </p:sp>
      <p:sp>
        <p:nvSpPr>
          <p:cNvPr id="3" name="Content Placeholder 2">
            <a:extLst>
              <a:ext uri="{FF2B5EF4-FFF2-40B4-BE49-F238E27FC236}">
                <a16:creationId xmlns:a16="http://schemas.microsoft.com/office/drawing/2014/main" id="{87C115AD-E9E3-446E-B3C6-730168262C42}"/>
              </a:ext>
            </a:extLst>
          </p:cNvPr>
          <p:cNvSpPr>
            <a:spLocks noGrp="1"/>
          </p:cNvSpPr>
          <p:nvPr>
            <p:ph idx="1"/>
          </p:nvPr>
        </p:nvSpPr>
        <p:spPr>
          <a:xfrm>
            <a:off x="609600" y="1772550"/>
            <a:ext cx="10972800" cy="4369833"/>
          </a:xfrm>
        </p:spPr>
        <p:txBody>
          <a:bodyPr/>
          <a:lstStyle/>
          <a:p>
            <a:pPr marL="0" indent="0">
              <a:buNone/>
            </a:pPr>
            <a:r>
              <a:rPr lang="en-GB" sz="1800" dirty="0"/>
              <a:t>	From March 2021 HMRC intend to migrate all of their remaining VAT customers from the VAT 	Mainframe (VMF) on to their Enterprise Tax Management Platform (ETMP).  </a:t>
            </a:r>
          </a:p>
          <a:p>
            <a:pPr marL="0" indent="0">
              <a:buNone/>
            </a:pPr>
            <a:r>
              <a:rPr lang="en-GB" sz="1800" dirty="0"/>
              <a:t>	</a:t>
            </a:r>
          </a:p>
          <a:p>
            <a:pPr marL="0" indent="0">
              <a:buNone/>
            </a:pPr>
            <a:r>
              <a:rPr lang="en-GB" sz="1800" dirty="0"/>
              <a:t>	</a:t>
            </a:r>
          </a:p>
          <a:p>
            <a:pPr marL="0" indent="0">
              <a:buNone/>
            </a:pPr>
            <a:r>
              <a:rPr lang="en-GB" sz="1800" dirty="0"/>
              <a:t>	HMRC are withdrawing the facility for VAT returns to be submitted via the XML channel</a:t>
            </a:r>
          </a:p>
          <a:p>
            <a:endParaRPr lang="en-GB" sz="1600" dirty="0"/>
          </a:p>
          <a:p>
            <a:endParaRPr lang="en-GB" sz="1600" dirty="0"/>
          </a:p>
          <a:p>
            <a:pPr marL="0" indent="0">
              <a:buNone/>
            </a:pPr>
            <a:r>
              <a:rPr lang="en-GB" sz="1600" dirty="0"/>
              <a:t>	</a:t>
            </a:r>
            <a:r>
              <a:rPr lang="en-GB" sz="1800" dirty="0"/>
              <a:t>Customers who have already signed up to Making Tax Digital (MTD) are not affected by this 	change and do not need to take any action, as their records are already stored on ETMP.  </a:t>
            </a:r>
          </a:p>
          <a:p>
            <a:pPr marL="0" indent="0">
              <a:buNone/>
            </a:pPr>
            <a:endParaRPr lang="en-GB" sz="1400" dirty="0"/>
          </a:p>
          <a:p>
            <a:pPr marL="0" indent="0">
              <a:buNone/>
            </a:pPr>
            <a:endParaRPr lang="en-GB" sz="1400" dirty="0"/>
          </a:p>
          <a:p>
            <a:pPr marL="0" indent="0">
              <a:buNone/>
            </a:pPr>
            <a:r>
              <a:rPr lang="en-GB" sz="1400" dirty="0"/>
              <a:t>Any VAT businesses with taxable turnover above £85,000 who have not yet signed up to MTD must do so now or they may be charged a penalty. Further guidance on penalties is available at:</a:t>
            </a:r>
          </a:p>
          <a:p>
            <a:pPr marL="0" indent="0">
              <a:buNone/>
            </a:pPr>
            <a:r>
              <a:rPr lang="en-GB" sz="1600" u="sng" dirty="0">
                <a:hlinkClick r:id="rId3"/>
              </a:rPr>
              <a:t>https://www.gov.uk/vat-returns/surcharges-and-penalties</a:t>
            </a:r>
            <a:endParaRPr lang="en-GB" sz="1600" dirty="0"/>
          </a:p>
          <a:p>
            <a:pPr marL="0" indent="0">
              <a:buNone/>
            </a:pPr>
            <a:endParaRPr lang="en-GB" dirty="0"/>
          </a:p>
        </p:txBody>
      </p:sp>
      <p:sp>
        <p:nvSpPr>
          <p:cNvPr id="4" name="Footer Placeholder 4">
            <a:extLst>
              <a:ext uri="{FF2B5EF4-FFF2-40B4-BE49-F238E27FC236}">
                <a16:creationId xmlns:a16="http://schemas.microsoft.com/office/drawing/2014/main" id="{9A8F87AB-953B-44A8-ACCE-F113B9D8BB87}"/>
              </a:ext>
            </a:extLst>
          </p:cNvPr>
          <p:cNvSpPr>
            <a:spLocks noGrp="1"/>
          </p:cNvSpPr>
          <p:nvPr>
            <p:ph type="ftr" sz="quarter" idx="11"/>
          </p:nvPr>
        </p:nvSpPr>
        <p:spPr>
          <a:xfrm>
            <a:off x="5222336" y="6345447"/>
            <a:ext cx="6731000" cy="203200"/>
          </a:xfrm>
        </p:spPr>
        <p:txBody>
          <a:bodyPr/>
          <a:lstStyle/>
          <a:p>
            <a:r>
              <a:rPr lang="en-GB"/>
              <a:t>MTDB | OFFICIAL SENSITIVE</a:t>
            </a:r>
          </a:p>
        </p:txBody>
      </p:sp>
      <p:pic>
        <p:nvPicPr>
          <p:cNvPr id="6" name="Graphic 5" descr="Cloud Computing">
            <a:extLst>
              <a:ext uri="{FF2B5EF4-FFF2-40B4-BE49-F238E27FC236}">
                <a16:creationId xmlns:a16="http://schemas.microsoft.com/office/drawing/2014/main" id="{04C08B69-D07D-440C-97B1-D902970F2A1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25780" y="1569486"/>
            <a:ext cx="914400" cy="914400"/>
          </a:xfrm>
          <a:prstGeom prst="rect">
            <a:avLst/>
          </a:prstGeom>
        </p:spPr>
      </p:pic>
      <p:pic>
        <p:nvPicPr>
          <p:cNvPr id="8" name="Graphic 7" descr="Close">
            <a:extLst>
              <a:ext uri="{FF2B5EF4-FFF2-40B4-BE49-F238E27FC236}">
                <a16:creationId xmlns:a16="http://schemas.microsoft.com/office/drawing/2014/main" id="{D08DD8D9-FC8F-4D3A-8F60-4E3302C4C78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525780" y="2872740"/>
            <a:ext cx="914400" cy="914400"/>
          </a:xfrm>
          <a:prstGeom prst="rect">
            <a:avLst/>
          </a:prstGeom>
        </p:spPr>
      </p:pic>
      <p:pic>
        <p:nvPicPr>
          <p:cNvPr id="10" name="Graphic 9" descr="Target Audience">
            <a:extLst>
              <a:ext uri="{FF2B5EF4-FFF2-40B4-BE49-F238E27FC236}">
                <a16:creationId xmlns:a16="http://schemas.microsoft.com/office/drawing/2014/main" id="{1498B7C7-18C7-415A-A646-503D24D2D1FF}"/>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25780" y="4162288"/>
            <a:ext cx="914400" cy="914400"/>
          </a:xfrm>
          <a:prstGeom prst="rect">
            <a:avLst/>
          </a:prstGeom>
        </p:spPr>
      </p:pic>
    </p:spTree>
    <p:extLst>
      <p:ext uri="{BB962C8B-B14F-4D97-AF65-F5344CB8AC3E}">
        <p14:creationId xmlns:p14="http://schemas.microsoft.com/office/powerpoint/2010/main" val="2289481876"/>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AA0-63E9-4DCA-AE3C-D273A014C08A}"/>
              </a:ext>
            </a:extLst>
          </p:cNvPr>
          <p:cNvSpPr>
            <a:spLocks noGrp="1"/>
          </p:cNvSpPr>
          <p:nvPr>
            <p:ph type="title"/>
          </p:nvPr>
        </p:nvSpPr>
        <p:spPr/>
        <p:txBody>
          <a:bodyPr/>
          <a:lstStyle/>
          <a:p>
            <a:r>
              <a:rPr lang="en-GB" dirty="0"/>
              <a:t>Why we are moving records to ETMP</a:t>
            </a:r>
          </a:p>
        </p:txBody>
      </p:sp>
      <p:sp>
        <p:nvSpPr>
          <p:cNvPr id="3" name="Content Placeholder 2">
            <a:extLst>
              <a:ext uri="{FF2B5EF4-FFF2-40B4-BE49-F238E27FC236}">
                <a16:creationId xmlns:a16="http://schemas.microsoft.com/office/drawing/2014/main" id="{E81CBEA7-E97D-46B1-8E14-167DB201D9F5}"/>
              </a:ext>
            </a:extLst>
          </p:cNvPr>
          <p:cNvSpPr>
            <a:spLocks noGrp="1"/>
          </p:cNvSpPr>
          <p:nvPr>
            <p:ph idx="1"/>
          </p:nvPr>
        </p:nvSpPr>
        <p:spPr>
          <a:xfrm>
            <a:off x="609600" y="1530626"/>
            <a:ext cx="10973463" cy="4044675"/>
          </a:xfrm>
        </p:spPr>
        <p:txBody>
          <a:bodyPr/>
          <a:lstStyle/>
          <a:p>
            <a:pPr marL="0" lvl="0" indent="0">
              <a:buNone/>
            </a:pPr>
            <a:r>
              <a:rPr lang="en-GB" sz="1600" dirty="0"/>
              <a:t>	</a:t>
            </a:r>
          </a:p>
          <a:p>
            <a:pPr marL="0" lvl="0" indent="0">
              <a:buNone/>
            </a:pPr>
            <a:r>
              <a:rPr lang="en-GB" sz="1600" dirty="0"/>
              <a:t>	Reduced cost and resulting efficiencies saving public money </a:t>
            </a:r>
          </a:p>
          <a:p>
            <a:pPr marL="0" lvl="0" indent="0">
              <a:buNone/>
            </a:pPr>
            <a:endParaRPr lang="en-GB" sz="1600" dirty="0"/>
          </a:p>
          <a:p>
            <a:pPr marL="0" lvl="0" indent="0">
              <a:buNone/>
            </a:pPr>
            <a:endParaRPr lang="en-GB" sz="1600" dirty="0"/>
          </a:p>
          <a:p>
            <a:pPr marL="0" lvl="0" indent="0">
              <a:buNone/>
            </a:pPr>
            <a:r>
              <a:rPr lang="en-GB" sz="1600" dirty="0"/>
              <a:t>	Having one IT platform delivers economy of scale benefits for HMRC in terms of training for developers, IT 	contracts, governance, and workplace IT </a:t>
            </a:r>
          </a:p>
          <a:p>
            <a:pPr marL="0" indent="0">
              <a:buNone/>
            </a:pPr>
            <a:endParaRPr lang="en-GB" sz="1600" dirty="0"/>
          </a:p>
          <a:p>
            <a:pPr marL="0" indent="0">
              <a:buNone/>
            </a:pPr>
            <a:endParaRPr lang="en-GB" sz="1600" dirty="0"/>
          </a:p>
          <a:p>
            <a:pPr marL="0" indent="0">
              <a:buNone/>
            </a:pPr>
            <a:r>
              <a:rPr lang="en-GB" sz="1600" dirty="0"/>
              <a:t>	COVID-19 has emphasised the need for the tax system to be more adaptable, resilient and responsive. The 	transition to one platform will aid us in offering greater flexibility and scope to provide targeted support to people 	and businesses in the face of future national crises and will increase the resilience of the tax system.</a:t>
            </a:r>
          </a:p>
          <a:p>
            <a:endParaRPr lang="en-GB" dirty="0"/>
          </a:p>
        </p:txBody>
      </p:sp>
      <p:pic>
        <p:nvPicPr>
          <p:cNvPr id="5" name="Graphic 4" descr="Coins">
            <a:extLst>
              <a:ext uri="{FF2B5EF4-FFF2-40B4-BE49-F238E27FC236}">
                <a16:creationId xmlns:a16="http://schemas.microsoft.com/office/drawing/2014/main" id="{BFE4F254-0D8D-431C-9680-EFABF639B05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2440" y="1637803"/>
            <a:ext cx="731520" cy="731520"/>
          </a:xfrm>
          <a:prstGeom prst="rect">
            <a:avLst/>
          </a:prstGeom>
        </p:spPr>
      </p:pic>
      <p:pic>
        <p:nvPicPr>
          <p:cNvPr id="7" name="Graphic 6" descr="Internet">
            <a:extLst>
              <a:ext uri="{FF2B5EF4-FFF2-40B4-BE49-F238E27FC236}">
                <a16:creationId xmlns:a16="http://schemas.microsoft.com/office/drawing/2014/main" id="{43DC815D-FC73-483E-8524-BB608C4B1A95}"/>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381000" y="2887980"/>
            <a:ext cx="914400" cy="914400"/>
          </a:xfrm>
          <a:prstGeom prst="rect">
            <a:avLst/>
          </a:prstGeom>
        </p:spPr>
      </p:pic>
      <p:pic>
        <p:nvPicPr>
          <p:cNvPr id="9" name="Graphic 8" descr="Stream">
            <a:extLst>
              <a:ext uri="{FF2B5EF4-FFF2-40B4-BE49-F238E27FC236}">
                <a16:creationId xmlns:a16="http://schemas.microsoft.com/office/drawing/2014/main" id="{409E8AA3-3281-4559-92C3-094798C0FFB2}"/>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381000" y="4412974"/>
            <a:ext cx="914400" cy="914400"/>
          </a:xfrm>
          <a:prstGeom prst="rect">
            <a:avLst/>
          </a:prstGeom>
        </p:spPr>
      </p:pic>
    </p:spTree>
    <p:extLst>
      <p:ext uri="{BB962C8B-B14F-4D97-AF65-F5344CB8AC3E}">
        <p14:creationId xmlns:p14="http://schemas.microsoft.com/office/powerpoint/2010/main" val="40544224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76CD7-740A-4E59-A20E-0124FE0D8DA3}"/>
              </a:ext>
            </a:extLst>
          </p:cNvPr>
          <p:cNvSpPr>
            <a:spLocks noGrp="1"/>
          </p:cNvSpPr>
          <p:nvPr>
            <p:ph type="title"/>
          </p:nvPr>
        </p:nvSpPr>
        <p:spPr>
          <a:xfrm>
            <a:off x="609600" y="263748"/>
            <a:ext cx="10972800" cy="831850"/>
          </a:xfrm>
        </p:spPr>
        <p:txBody>
          <a:bodyPr/>
          <a:lstStyle/>
          <a:p>
            <a:r>
              <a:rPr lang="en-GB" dirty="0"/>
              <a:t>What you need to do:</a:t>
            </a:r>
            <a:br>
              <a:rPr lang="en-GB" dirty="0"/>
            </a:br>
            <a:r>
              <a:rPr lang="en-GB" dirty="0"/>
              <a:t>Businesses filing through their BTA</a:t>
            </a:r>
          </a:p>
        </p:txBody>
      </p:sp>
      <p:sp>
        <p:nvSpPr>
          <p:cNvPr id="3" name="Content Placeholder 2">
            <a:extLst>
              <a:ext uri="{FF2B5EF4-FFF2-40B4-BE49-F238E27FC236}">
                <a16:creationId xmlns:a16="http://schemas.microsoft.com/office/drawing/2014/main" id="{F4488E85-D9EF-4B1D-B119-F0FFAFF1281D}"/>
              </a:ext>
            </a:extLst>
          </p:cNvPr>
          <p:cNvSpPr>
            <a:spLocks noGrp="1"/>
          </p:cNvSpPr>
          <p:nvPr>
            <p:ph idx="1"/>
          </p:nvPr>
        </p:nvSpPr>
        <p:spPr>
          <a:xfrm>
            <a:off x="1757966" y="2035395"/>
            <a:ext cx="9435268" cy="3946525"/>
          </a:xfrm>
        </p:spPr>
        <p:txBody>
          <a:bodyPr/>
          <a:lstStyle/>
          <a:p>
            <a:pPr marL="0" indent="0">
              <a:buNone/>
            </a:pPr>
            <a:r>
              <a:rPr lang="en-GB" sz="1600" dirty="0"/>
              <a:t>Business should continue to file their VAT returns through their Business Tax Account as normal.  Further information on Business Tax Account is available at:</a:t>
            </a:r>
          </a:p>
          <a:p>
            <a:pPr marL="0" indent="0">
              <a:buNone/>
            </a:pPr>
            <a:r>
              <a:rPr lang="en-GB" sz="1600" u="sng" dirty="0">
                <a:hlinkClick r:id="rId3"/>
              </a:rPr>
              <a:t>https://www.gov.uk/guidance/sign-in-to-your-hmrc-business-tax-account</a:t>
            </a:r>
            <a:endParaRPr lang="en-GB" sz="1600" dirty="0"/>
          </a:p>
          <a:p>
            <a:pPr marL="0" indent="0">
              <a:buNone/>
            </a:pPr>
            <a:endParaRPr lang="en-GB" sz="1600" dirty="0"/>
          </a:p>
          <a:p>
            <a:endParaRPr lang="en-GB" sz="1600" dirty="0"/>
          </a:p>
          <a:p>
            <a:pPr marL="0" indent="0">
              <a:buNone/>
            </a:pPr>
            <a:r>
              <a:rPr lang="en-GB" sz="1600" dirty="0"/>
              <a:t>MTD for VAT will be extended to include businesses with taxable turnover below £85,000 from April 2022. Selecting MTD software and signing up to MTD now may save businesses considerable time and effort as we approach that deadline.  Further information on signing up to MTD is available at:</a:t>
            </a:r>
          </a:p>
          <a:p>
            <a:pPr marL="0" indent="0">
              <a:buNone/>
            </a:pPr>
            <a:r>
              <a:rPr lang="en-GB" sz="1600" u="sng" dirty="0">
                <a:hlinkClick r:id="rId4"/>
              </a:rPr>
              <a:t>https://www.gov.uk/guidance/sign-your-business-up-for-making-tax-digital-for-vat</a:t>
            </a:r>
            <a:endParaRPr lang="en-GB" sz="1600" dirty="0"/>
          </a:p>
          <a:p>
            <a:pPr marL="0" indent="0">
              <a:buNone/>
            </a:pPr>
            <a:endParaRPr lang="en-GB" dirty="0"/>
          </a:p>
        </p:txBody>
      </p:sp>
      <p:sp>
        <p:nvSpPr>
          <p:cNvPr id="4" name="Footer Placeholder 4">
            <a:extLst>
              <a:ext uri="{FF2B5EF4-FFF2-40B4-BE49-F238E27FC236}">
                <a16:creationId xmlns:a16="http://schemas.microsoft.com/office/drawing/2014/main" id="{3B9FEAE4-CAE5-4EE3-A50C-6400E0A2C029}"/>
              </a:ext>
            </a:extLst>
          </p:cNvPr>
          <p:cNvSpPr>
            <a:spLocks noGrp="1"/>
          </p:cNvSpPr>
          <p:nvPr>
            <p:ph type="ftr" sz="quarter" idx="11"/>
          </p:nvPr>
        </p:nvSpPr>
        <p:spPr>
          <a:xfrm>
            <a:off x="5233838" y="6280150"/>
            <a:ext cx="6731000" cy="203200"/>
          </a:xfrm>
        </p:spPr>
        <p:txBody>
          <a:bodyPr/>
          <a:lstStyle/>
          <a:p>
            <a:r>
              <a:rPr lang="en-GB"/>
              <a:t>MTDB | OFFICIAL SENSITIVE</a:t>
            </a:r>
          </a:p>
        </p:txBody>
      </p:sp>
      <p:pic>
        <p:nvPicPr>
          <p:cNvPr id="6" name="Graphic 5" descr="Programmer">
            <a:extLst>
              <a:ext uri="{FF2B5EF4-FFF2-40B4-BE49-F238E27FC236}">
                <a16:creationId xmlns:a16="http://schemas.microsoft.com/office/drawing/2014/main" id="{C85B6DD8-0E20-49BA-8376-53FED14D923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461493" y="1877095"/>
            <a:ext cx="914400" cy="914400"/>
          </a:xfrm>
          <a:prstGeom prst="rect">
            <a:avLst/>
          </a:prstGeom>
        </p:spPr>
      </p:pic>
      <p:pic>
        <p:nvPicPr>
          <p:cNvPr id="8" name="Graphic 7" descr="Monthly calendar">
            <a:extLst>
              <a:ext uri="{FF2B5EF4-FFF2-40B4-BE49-F238E27FC236}">
                <a16:creationId xmlns:a16="http://schemas.microsoft.com/office/drawing/2014/main" id="{F8668BB4-0D5B-4855-B2A6-21B1BC241790}"/>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461493" y="3847563"/>
            <a:ext cx="914400" cy="914400"/>
          </a:xfrm>
          <a:prstGeom prst="rect">
            <a:avLst/>
          </a:prstGeom>
        </p:spPr>
      </p:pic>
    </p:spTree>
    <p:extLst>
      <p:ext uri="{BB962C8B-B14F-4D97-AF65-F5344CB8AC3E}">
        <p14:creationId xmlns:p14="http://schemas.microsoft.com/office/powerpoint/2010/main" val="3770592122"/>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A45B8-F8EF-4165-A60A-D3D4DBB44521}"/>
              </a:ext>
            </a:extLst>
          </p:cNvPr>
          <p:cNvSpPr>
            <a:spLocks noGrp="1"/>
          </p:cNvSpPr>
          <p:nvPr>
            <p:ph type="title"/>
          </p:nvPr>
        </p:nvSpPr>
        <p:spPr/>
        <p:txBody>
          <a:bodyPr/>
          <a:lstStyle/>
          <a:p>
            <a:r>
              <a:rPr lang="en-GB" dirty="0"/>
              <a:t>Businesses who pay by Direct Debit</a:t>
            </a:r>
          </a:p>
        </p:txBody>
      </p:sp>
      <p:sp>
        <p:nvSpPr>
          <p:cNvPr id="3" name="Content Placeholder 2">
            <a:extLst>
              <a:ext uri="{FF2B5EF4-FFF2-40B4-BE49-F238E27FC236}">
                <a16:creationId xmlns:a16="http://schemas.microsoft.com/office/drawing/2014/main" id="{78DA6219-D93A-49A1-8E39-96ECDCBD9174}"/>
              </a:ext>
            </a:extLst>
          </p:cNvPr>
          <p:cNvSpPr>
            <a:spLocks noGrp="1"/>
          </p:cNvSpPr>
          <p:nvPr>
            <p:ph idx="1"/>
          </p:nvPr>
        </p:nvSpPr>
        <p:spPr>
          <a:xfrm>
            <a:off x="2163651" y="1628776"/>
            <a:ext cx="9419412" cy="3946525"/>
          </a:xfrm>
        </p:spPr>
        <p:txBody>
          <a:bodyPr/>
          <a:lstStyle/>
          <a:p>
            <a:pPr marL="0" indent="0">
              <a:buNone/>
            </a:pPr>
            <a:r>
              <a:rPr lang="en-GB" sz="1600" dirty="0"/>
              <a:t>For Direct Debit payments to continue after migration, HMRC will need a valid and current email address for customers. This allows HMRC to comply with UK banking regulations requiring them to notify customers of the date and amount to be taken by Direct Debit (we have chosen to do this by email).  </a:t>
            </a:r>
          </a:p>
          <a:p>
            <a:pPr marL="0" indent="0">
              <a:buNone/>
            </a:pPr>
            <a:endParaRPr lang="en-GB" sz="1600" dirty="0"/>
          </a:p>
          <a:p>
            <a:pPr marL="0" indent="0">
              <a:buNone/>
            </a:pPr>
            <a:endParaRPr lang="en-GB" sz="1600" dirty="0"/>
          </a:p>
          <a:p>
            <a:pPr marL="0" indent="0">
              <a:buNone/>
            </a:pPr>
            <a:r>
              <a:rPr lang="en-GB" sz="1600" dirty="0"/>
              <a:t>HMRC will therefore request affected customers to provide this information, ideally via their Business Tax Account.</a:t>
            </a:r>
          </a:p>
          <a:p>
            <a:pPr marL="0" indent="0">
              <a:buNone/>
            </a:pPr>
            <a:r>
              <a:rPr lang="en-GB" sz="1600" dirty="0"/>
              <a:t> </a:t>
            </a:r>
          </a:p>
          <a:p>
            <a:pPr marL="0" indent="0">
              <a:buNone/>
            </a:pPr>
            <a:endParaRPr lang="en-GB" sz="1600" dirty="0"/>
          </a:p>
          <a:p>
            <a:pPr marL="0" indent="0">
              <a:buNone/>
            </a:pPr>
            <a:r>
              <a:rPr lang="en-GB" sz="1600" dirty="0"/>
              <a:t>Without a valid email address, HMRC may be unable to collect VAT payments. </a:t>
            </a:r>
          </a:p>
          <a:p>
            <a:endParaRPr lang="en-GB" dirty="0"/>
          </a:p>
        </p:txBody>
      </p:sp>
      <p:sp>
        <p:nvSpPr>
          <p:cNvPr id="4" name="Footer Placeholder 4">
            <a:extLst>
              <a:ext uri="{FF2B5EF4-FFF2-40B4-BE49-F238E27FC236}">
                <a16:creationId xmlns:a16="http://schemas.microsoft.com/office/drawing/2014/main" id="{872FA4BB-C135-4487-843B-BC66AE6FB7DE}"/>
              </a:ext>
            </a:extLst>
          </p:cNvPr>
          <p:cNvSpPr>
            <a:spLocks noGrp="1"/>
          </p:cNvSpPr>
          <p:nvPr>
            <p:ph type="ftr" sz="quarter" idx="11"/>
          </p:nvPr>
        </p:nvSpPr>
        <p:spPr>
          <a:xfrm>
            <a:off x="5228087" y="6407150"/>
            <a:ext cx="6731000" cy="203200"/>
          </a:xfrm>
        </p:spPr>
        <p:txBody>
          <a:bodyPr/>
          <a:lstStyle/>
          <a:p>
            <a:r>
              <a:rPr lang="en-GB"/>
              <a:t>MTDB | OFFICIAL SENSITIVE</a:t>
            </a:r>
          </a:p>
        </p:txBody>
      </p:sp>
      <p:pic>
        <p:nvPicPr>
          <p:cNvPr id="5" name="Graphic 4" descr="Close">
            <a:extLst>
              <a:ext uri="{FF2B5EF4-FFF2-40B4-BE49-F238E27FC236}">
                <a16:creationId xmlns:a16="http://schemas.microsoft.com/office/drawing/2014/main" id="{5BB2646F-3286-4FAD-8FE3-3D17CA40D3D7}"/>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41312" y="4532949"/>
            <a:ext cx="831851" cy="831851"/>
          </a:xfrm>
          <a:prstGeom prst="rect">
            <a:avLst/>
          </a:prstGeom>
        </p:spPr>
      </p:pic>
      <p:pic>
        <p:nvPicPr>
          <p:cNvPr id="7" name="Graphic 6" descr="Email">
            <a:extLst>
              <a:ext uri="{FF2B5EF4-FFF2-40B4-BE49-F238E27FC236}">
                <a16:creationId xmlns:a16="http://schemas.microsoft.com/office/drawing/2014/main" id="{F5EAE94E-37D6-4B6C-8087-E6F113444D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06469" y="1628776"/>
            <a:ext cx="766694" cy="766694"/>
          </a:xfrm>
          <a:prstGeom prst="rect">
            <a:avLst/>
          </a:prstGeom>
        </p:spPr>
      </p:pic>
      <p:pic>
        <p:nvPicPr>
          <p:cNvPr id="9" name="Graphic 8" descr="Information">
            <a:extLst>
              <a:ext uri="{FF2B5EF4-FFF2-40B4-BE49-F238E27FC236}">
                <a16:creationId xmlns:a16="http://schemas.microsoft.com/office/drawing/2014/main" id="{155DC438-BA20-45A6-A3F5-7DC03B1D7F67}"/>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06469" y="3171422"/>
            <a:ext cx="763073" cy="763073"/>
          </a:xfrm>
          <a:prstGeom prst="rect">
            <a:avLst/>
          </a:prstGeom>
        </p:spPr>
      </p:pic>
    </p:spTree>
    <p:extLst>
      <p:ext uri="{BB962C8B-B14F-4D97-AF65-F5344CB8AC3E}">
        <p14:creationId xmlns:p14="http://schemas.microsoft.com/office/powerpoint/2010/main" val="485163366"/>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B8BC2-D0C1-4A9D-9DAE-F6C5086D1D54}"/>
              </a:ext>
            </a:extLst>
          </p:cNvPr>
          <p:cNvSpPr>
            <a:spLocks noGrp="1"/>
          </p:cNvSpPr>
          <p:nvPr>
            <p:ph type="title"/>
          </p:nvPr>
        </p:nvSpPr>
        <p:spPr/>
        <p:txBody>
          <a:bodyPr/>
          <a:lstStyle/>
          <a:p>
            <a:r>
              <a:rPr lang="en-GB" dirty="0"/>
              <a:t>Agents</a:t>
            </a:r>
          </a:p>
        </p:txBody>
      </p:sp>
      <p:sp>
        <p:nvSpPr>
          <p:cNvPr id="3" name="Content Placeholder 2">
            <a:extLst>
              <a:ext uri="{FF2B5EF4-FFF2-40B4-BE49-F238E27FC236}">
                <a16:creationId xmlns:a16="http://schemas.microsoft.com/office/drawing/2014/main" id="{BA914E07-3F53-443A-AD4B-D4B49D06BBD3}"/>
              </a:ext>
            </a:extLst>
          </p:cNvPr>
          <p:cNvSpPr>
            <a:spLocks noGrp="1"/>
          </p:cNvSpPr>
          <p:nvPr>
            <p:ph idx="1"/>
          </p:nvPr>
        </p:nvSpPr>
        <p:spPr>
          <a:xfrm>
            <a:off x="2169427" y="1308100"/>
            <a:ext cx="9412973" cy="3946525"/>
          </a:xfrm>
        </p:spPr>
        <p:txBody>
          <a:bodyPr/>
          <a:lstStyle/>
          <a:p>
            <a:pPr marL="0" indent="0">
              <a:buNone/>
            </a:pPr>
            <a:r>
              <a:rPr lang="en-GB" sz="1600" dirty="0"/>
              <a:t>Following migration to ETMP, Agents will be unable to use the online service account for their VAT clients who are not yet signed up to MTD VAT. Instead, they must file their clients VAT returns through the Agent Service Account (ASA) </a:t>
            </a:r>
          </a:p>
          <a:p>
            <a:pPr marL="0" indent="0">
              <a:buNone/>
            </a:pPr>
            <a:endParaRPr lang="en-GB" sz="1600" dirty="0"/>
          </a:p>
          <a:p>
            <a:pPr marL="0" indent="0">
              <a:buNone/>
            </a:pPr>
            <a:r>
              <a:rPr lang="en-GB" sz="1600" dirty="0"/>
              <a:t>Agents who haven’t already done so must therefore create an ASA and copy across all their VAT customers to it. This can be done at:  </a:t>
            </a:r>
            <a:r>
              <a:rPr lang="en-GB" sz="1600" u="sng" dirty="0">
                <a:hlinkClick r:id="rId3"/>
              </a:rPr>
              <a:t>https://www.gov.uk/guidance/get-an-hmrc-agent-services-account</a:t>
            </a:r>
            <a:endParaRPr lang="en-GB" sz="1600" dirty="0"/>
          </a:p>
          <a:p>
            <a:pPr marL="0" indent="0">
              <a:buNone/>
            </a:pPr>
            <a:endParaRPr lang="en-GB" sz="1600" dirty="0"/>
          </a:p>
          <a:p>
            <a:pPr marL="0" indent="0">
              <a:buNone/>
            </a:pPr>
            <a:r>
              <a:rPr lang="en-GB" sz="1600" dirty="0"/>
              <a:t>This means that from March 2021 agents will need to file their clients VAT returns who are not yet signed up to MTD for VAT in one of two ways, depending on whether they have been migrated to ETMP or not. </a:t>
            </a:r>
          </a:p>
          <a:p>
            <a:pPr marL="0" indent="0">
              <a:buNone/>
            </a:pPr>
            <a:endParaRPr lang="en-GB" sz="1600" dirty="0"/>
          </a:p>
          <a:p>
            <a:pPr marL="0" indent="0">
              <a:buNone/>
            </a:pPr>
            <a:r>
              <a:rPr lang="en-GB" sz="1600" dirty="0"/>
              <a:t>Agents will need to check using method (a) whether they are able to file or not, and if not, use method (b).</a:t>
            </a:r>
          </a:p>
          <a:p>
            <a:pPr marL="0" indent="0">
              <a:buNone/>
            </a:pPr>
            <a:r>
              <a:rPr lang="en-GB" sz="1600" dirty="0"/>
              <a:t>(a)  through agent online services for clients who haven’t yet been migrated, or</a:t>
            </a:r>
          </a:p>
          <a:p>
            <a:pPr marL="0" indent="0">
              <a:buNone/>
            </a:pPr>
            <a:r>
              <a:rPr lang="en-GB" sz="1600" dirty="0"/>
              <a:t>(b)  through an ASA for clients who have been migrated.   </a:t>
            </a:r>
          </a:p>
          <a:p>
            <a:endParaRPr lang="en-GB" dirty="0"/>
          </a:p>
        </p:txBody>
      </p:sp>
      <p:sp>
        <p:nvSpPr>
          <p:cNvPr id="4" name="Footer Placeholder 4">
            <a:extLst>
              <a:ext uri="{FF2B5EF4-FFF2-40B4-BE49-F238E27FC236}">
                <a16:creationId xmlns:a16="http://schemas.microsoft.com/office/drawing/2014/main" id="{6C0A3F5E-F916-4158-A4FB-1ADDD09C679B}"/>
              </a:ext>
            </a:extLst>
          </p:cNvPr>
          <p:cNvSpPr>
            <a:spLocks noGrp="1"/>
          </p:cNvSpPr>
          <p:nvPr>
            <p:ph type="ftr" sz="quarter" idx="11"/>
          </p:nvPr>
        </p:nvSpPr>
        <p:spPr>
          <a:xfrm>
            <a:off x="5256841" y="6280150"/>
            <a:ext cx="6731000" cy="203200"/>
          </a:xfrm>
        </p:spPr>
        <p:txBody>
          <a:bodyPr/>
          <a:lstStyle/>
          <a:p>
            <a:r>
              <a:rPr lang="en-GB"/>
              <a:t>MTDB | OFFICIAL SENSITIVE</a:t>
            </a:r>
          </a:p>
        </p:txBody>
      </p:sp>
      <p:pic>
        <p:nvPicPr>
          <p:cNvPr id="5" name="Graphic 4" descr="Cloud Computing">
            <a:extLst>
              <a:ext uri="{FF2B5EF4-FFF2-40B4-BE49-F238E27FC236}">
                <a16:creationId xmlns:a16="http://schemas.microsoft.com/office/drawing/2014/main" id="{5C75F433-730E-4BA3-A4E5-A3E93E425EE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96236" y="1253953"/>
            <a:ext cx="877500" cy="877500"/>
          </a:xfrm>
          <a:prstGeom prst="rect">
            <a:avLst/>
          </a:prstGeom>
        </p:spPr>
      </p:pic>
      <p:pic>
        <p:nvPicPr>
          <p:cNvPr id="6" name="Graphic 5" descr="Close">
            <a:extLst>
              <a:ext uri="{FF2B5EF4-FFF2-40B4-BE49-F238E27FC236}">
                <a16:creationId xmlns:a16="http://schemas.microsoft.com/office/drawing/2014/main" id="{820C19A2-FD63-4166-B45B-12FE8E65E040}"/>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796236" y="2493230"/>
            <a:ext cx="831851" cy="831851"/>
          </a:xfrm>
          <a:prstGeom prst="rect">
            <a:avLst/>
          </a:prstGeom>
        </p:spPr>
      </p:pic>
      <p:pic>
        <p:nvPicPr>
          <p:cNvPr id="7" name="Graphic 6" descr="Monthly calendar">
            <a:extLst>
              <a:ext uri="{FF2B5EF4-FFF2-40B4-BE49-F238E27FC236}">
                <a16:creationId xmlns:a16="http://schemas.microsoft.com/office/drawing/2014/main" id="{36102A04-CEE5-4D7C-AE64-038EAC71DC20}"/>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754961" y="3596425"/>
            <a:ext cx="914400" cy="914400"/>
          </a:xfrm>
          <a:prstGeom prst="rect">
            <a:avLst/>
          </a:prstGeom>
        </p:spPr>
      </p:pic>
      <p:pic>
        <p:nvPicPr>
          <p:cNvPr id="8" name="Graphic 7" descr="Transfer">
            <a:extLst>
              <a:ext uri="{FF2B5EF4-FFF2-40B4-BE49-F238E27FC236}">
                <a16:creationId xmlns:a16="http://schemas.microsoft.com/office/drawing/2014/main" id="{E70A8749-B5B8-435C-9E58-B53E4D6050E2}"/>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796236" y="4843686"/>
            <a:ext cx="821878" cy="821878"/>
          </a:xfrm>
          <a:prstGeom prst="rect">
            <a:avLst/>
          </a:prstGeom>
        </p:spPr>
      </p:pic>
    </p:spTree>
    <p:extLst>
      <p:ext uri="{BB962C8B-B14F-4D97-AF65-F5344CB8AC3E}">
        <p14:creationId xmlns:p14="http://schemas.microsoft.com/office/powerpoint/2010/main" val="220348585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990A7E8-6129-45D4-845B-D497A3FC43CF}"/>
              </a:ext>
            </a:extLst>
          </p:cNvPr>
          <p:cNvSpPr/>
          <p:nvPr/>
        </p:nvSpPr>
        <p:spPr>
          <a:xfrm>
            <a:off x="813105" y="1403265"/>
            <a:ext cx="11595176" cy="369332"/>
          </a:xfrm>
          <a:prstGeom prst="rect">
            <a:avLst/>
          </a:prstGeom>
        </p:spPr>
        <p:txBody>
          <a:bodyPr wrap="square">
            <a:spAutoFit/>
          </a:bodyPr>
          <a:lstStyle/>
          <a:p>
            <a:pPr marL="285750" indent="-285750">
              <a:buFont typeface="Arial" panose="020B0604020202020204" pitchFamily="34" charset="0"/>
              <a:buChar char="•"/>
            </a:pPr>
            <a:endParaRPr lang="en-GB"/>
          </a:p>
        </p:txBody>
      </p:sp>
      <p:sp>
        <p:nvSpPr>
          <p:cNvPr id="7" name="Title 1">
            <a:extLst>
              <a:ext uri="{FF2B5EF4-FFF2-40B4-BE49-F238E27FC236}">
                <a16:creationId xmlns:a16="http://schemas.microsoft.com/office/drawing/2014/main" id="{62791954-966F-418B-A6DD-B2B0328B4438}"/>
              </a:ext>
            </a:extLst>
          </p:cNvPr>
          <p:cNvSpPr txBox="1">
            <a:spLocks/>
          </p:cNvSpPr>
          <p:nvPr/>
        </p:nvSpPr>
        <p:spPr bwMode="gray">
          <a:xfrm>
            <a:off x="333917" y="397940"/>
            <a:ext cx="11355039" cy="834431"/>
          </a:xfrm>
          <a:prstGeom prst="rect">
            <a:avLst/>
          </a:prstGeom>
          <a:noFill/>
          <a:ln>
            <a:noFill/>
          </a:ln>
        </p:spPr>
        <p:txBody>
          <a:bodyPr vert="horz" wrap="square" lIns="0" tIns="0" rIns="0" bIns="0" numCol="1" anchor="ctr" anchorCtr="0" compatLnSpc="1">
            <a:prstTxWarp prst="textNoShape">
              <a:avLst/>
            </a:prstTxWarp>
          </a:bodyPr>
          <a:lstStyle>
            <a:lvl1pPr algn="l" defTabSz="757046" rtl="0" eaLnBrk="1" latinLnBrk="0" hangingPunct="1">
              <a:spcBef>
                <a:spcPct val="0"/>
              </a:spcBef>
              <a:buNone/>
              <a:defRPr lang="fr-FR" sz="2006" kern="1200" noProof="1" dirty="0">
                <a:solidFill>
                  <a:schemeClr val="tx2"/>
                </a:solidFill>
                <a:latin typeface="+mj-lt"/>
                <a:ea typeface="+mj-ea"/>
                <a:cs typeface="+mj-cs"/>
              </a:defRPr>
            </a:lvl1pPr>
          </a:lstStyle>
          <a:p>
            <a:r>
              <a:rPr lang="en-GB" sz="3600" dirty="0"/>
              <a:t>Three steps agents need to take before HMRC starts to migrate VAT records to its new ETMP platform</a:t>
            </a:r>
          </a:p>
        </p:txBody>
      </p:sp>
      <p:sp>
        <p:nvSpPr>
          <p:cNvPr id="2" name="Rectangle 1">
            <a:extLst>
              <a:ext uri="{FF2B5EF4-FFF2-40B4-BE49-F238E27FC236}">
                <a16:creationId xmlns:a16="http://schemas.microsoft.com/office/drawing/2014/main" id="{FF0D7A21-C269-4519-B326-86B83832E918}"/>
              </a:ext>
            </a:extLst>
          </p:cNvPr>
          <p:cNvSpPr/>
          <p:nvPr/>
        </p:nvSpPr>
        <p:spPr>
          <a:xfrm>
            <a:off x="1001353" y="756835"/>
            <a:ext cx="11417613" cy="1754326"/>
          </a:xfrm>
          <a:prstGeom prst="rect">
            <a:avLst/>
          </a:prstGeom>
        </p:spPr>
        <p:txBody>
          <a:bodyPr wrap="square">
            <a:spAutoFit/>
          </a:bodyPr>
          <a:lstStyle/>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pPr marL="285750" indent="-285750">
              <a:buFont typeface="Arial" panose="020B0604020202020204" pitchFamily="34" charset="0"/>
              <a:buChar char="•"/>
            </a:pPr>
            <a:endParaRPr lang="en-GB" dirty="0"/>
          </a:p>
          <a:p>
            <a:br>
              <a:rPr lang="en-GB" dirty="0"/>
            </a:br>
            <a:br>
              <a:rPr lang="en-GB" dirty="0"/>
            </a:br>
            <a:endParaRPr lang="en-GB" dirty="0"/>
          </a:p>
        </p:txBody>
      </p:sp>
      <p:pic>
        <p:nvPicPr>
          <p:cNvPr id="15" name="Graphic 14" descr="Transfer">
            <a:extLst>
              <a:ext uri="{FF2B5EF4-FFF2-40B4-BE49-F238E27FC236}">
                <a16:creationId xmlns:a16="http://schemas.microsoft.com/office/drawing/2014/main" id="{1130E03F-48D2-431B-8D8E-509B09AC109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860817" y="3115082"/>
            <a:ext cx="914400" cy="914400"/>
          </a:xfrm>
          <a:prstGeom prst="rect">
            <a:avLst/>
          </a:prstGeom>
        </p:spPr>
      </p:pic>
      <p:pic>
        <p:nvPicPr>
          <p:cNvPr id="17" name="Graphic 16" descr="Open book">
            <a:extLst>
              <a:ext uri="{FF2B5EF4-FFF2-40B4-BE49-F238E27FC236}">
                <a16:creationId xmlns:a16="http://schemas.microsoft.com/office/drawing/2014/main" id="{3D29815A-1D62-48D9-B125-637CF9CBA56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60817" y="1771904"/>
            <a:ext cx="914400" cy="914400"/>
          </a:xfrm>
          <a:prstGeom prst="rect">
            <a:avLst/>
          </a:prstGeom>
        </p:spPr>
      </p:pic>
      <p:sp>
        <p:nvSpPr>
          <p:cNvPr id="18" name="TextBox 17">
            <a:extLst>
              <a:ext uri="{FF2B5EF4-FFF2-40B4-BE49-F238E27FC236}">
                <a16:creationId xmlns:a16="http://schemas.microsoft.com/office/drawing/2014/main" id="{F864F570-20FC-47EE-9F90-6B478A783833}"/>
              </a:ext>
            </a:extLst>
          </p:cNvPr>
          <p:cNvSpPr txBox="1"/>
          <p:nvPr/>
        </p:nvSpPr>
        <p:spPr>
          <a:xfrm>
            <a:off x="2037105" y="4390498"/>
            <a:ext cx="8710686" cy="1057588"/>
          </a:xfrm>
          <a:prstGeom prst="rect">
            <a:avLst/>
          </a:prstGeom>
          <a:noFill/>
        </p:spPr>
        <p:txBody>
          <a:bodyPr wrap="square" lIns="36000" tIns="36000" rIns="36000" bIns="36000" rtlCol="0" anchor="t">
            <a:spAutoFit/>
          </a:bodyPr>
          <a:lstStyle/>
          <a:p>
            <a:r>
              <a:rPr lang="en-GB" sz="1600" b="1" dirty="0">
                <a:cs typeface="Arial"/>
              </a:rPr>
              <a:t>3. Consider when to sign clients up to MTD</a:t>
            </a:r>
            <a:br>
              <a:rPr lang="en-GB" sz="1600" b="1" dirty="0">
                <a:cs typeface="Arial"/>
              </a:rPr>
            </a:br>
            <a:r>
              <a:rPr lang="en-GB" sz="1600" b="1" dirty="0">
                <a:cs typeface="Arial"/>
              </a:rPr>
              <a:t> </a:t>
            </a:r>
            <a:r>
              <a:rPr lang="en-GB" sz="1600" dirty="0" err="1">
                <a:cs typeface="Arial"/>
              </a:rPr>
              <a:t>MTD</a:t>
            </a:r>
            <a:r>
              <a:rPr lang="en-GB" sz="1600" dirty="0">
                <a:cs typeface="Arial"/>
              </a:rPr>
              <a:t> for VAT will be mandatory for all VAT registered businesses from April 2022. </a:t>
            </a:r>
            <a:r>
              <a:rPr lang="en-GB" sz="1600" b="1" dirty="0">
                <a:cs typeface="Arial"/>
              </a:rPr>
              <a:t>C</a:t>
            </a:r>
            <a:r>
              <a:rPr lang="en-GB" sz="1600" dirty="0">
                <a:cs typeface="Arial"/>
              </a:rPr>
              <a:t>onsider when to sign clients up to MTD for VAT; signing clients up before HMRC starts to migrate records may avoid the need to manage different filing methods. </a:t>
            </a:r>
          </a:p>
        </p:txBody>
      </p:sp>
      <p:sp>
        <p:nvSpPr>
          <p:cNvPr id="20" name="TextBox 19">
            <a:extLst>
              <a:ext uri="{FF2B5EF4-FFF2-40B4-BE49-F238E27FC236}">
                <a16:creationId xmlns:a16="http://schemas.microsoft.com/office/drawing/2014/main" id="{35806DC6-5FF0-4FFA-B574-90226DD0433D}"/>
              </a:ext>
            </a:extLst>
          </p:cNvPr>
          <p:cNvSpPr txBox="1"/>
          <p:nvPr/>
        </p:nvSpPr>
        <p:spPr>
          <a:xfrm>
            <a:off x="2037105" y="1917615"/>
            <a:ext cx="8710686" cy="1119143"/>
          </a:xfrm>
          <a:prstGeom prst="rect">
            <a:avLst/>
          </a:prstGeom>
          <a:noFill/>
        </p:spPr>
        <p:txBody>
          <a:bodyPr wrap="square" lIns="36000" tIns="36000" rIns="36000" bIns="36000" rtlCol="0" anchor="t">
            <a:spAutoFit/>
          </a:bodyPr>
          <a:lstStyle/>
          <a:p>
            <a:r>
              <a:rPr lang="en-GB" sz="1600" b="1" dirty="0">
                <a:cs typeface="Arial"/>
              </a:rPr>
              <a:t>1. Set up Agent Services Account (ASA)- </a:t>
            </a:r>
            <a:r>
              <a:rPr lang="en-GB" dirty="0"/>
              <a:t> </a:t>
            </a:r>
            <a:r>
              <a:rPr lang="en-GB" u="sng" dirty="0">
                <a:hlinkClick r:id="rId7"/>
              </a:rPr>
              <a:t>https://www.gov.uk/guidance/get-an-hmrc-agent-services-account</a:t>
            </a:r>
            <a:br>
              <a:rPr lang="en-GB" u="sng" dirty="0"/>
            </a:br>
            <a:r>
              <a:rPr lang="en-GB" sz="1600" dirty="0"/>
              <a:t>Each firm (legal entity) can have only one ASA, you may have already set one up for another HMRC service.</a:t>
            </a:r>
            <a:endParaRPr lang="en-GB" sz="1600" dirty="0">
              <a:cs typeface="Arial"/>
            </a:endParaRPr>
          </a:p>
        </p:txBody>
      </p:sp>
      <p:sp>
        <p:nvSpPr>
          <p:cNvPr id="22" name="TextBox 21">
            <a:extLst>
              <a:ext uri="{FF2B5EF4-FFF2-40B4-BE49-F238E27FC236}">
                <a16:creationId xmlns:a16="http://schemas.microsoft.com/office/drawing/2014/main" id="{09804799-BA6D-47DC-8E74-89ACE1FCA083}"/>
              </a:ext>
            </a:extLst>
          </p:cNvPr>
          <p:cNvSpPr txBox="1"/>
          <p:nvPr/>
        </p:nvSpPr>
        <p:spPr>
          <a:xfrm>
            <a:off x="2031654" y="3218115"/>
            <a:ext cx="8710686" cy="811367"/>
          </a:xfrm>
          <a:prstGeom prst="rect">
            <a:avLst/>
          </a:prstGeom>
          <a:noFill/>
        </p:spPr>
        <p:txBody>
          <a:bodyPr wrap="square" lIns="36000" tIns="36000" rIns="36000" bIns="36000" rtlCol="0" anchor="t">
            <a:spAutoFit/>
          </a:bodyPr>
          <a:lstStyle/>
          <a:p>
            <a:r>
              <a:rPr lang="en-GB" sz="1600" b="1" dirty="0">
                <a:cs typeface="Arial"/>
              </a:rPr>
              <a:t>2. Copy across authorities for existing VAT registered clients from the ‘old’ agent portal</a:t>
            </a:r>
            <a:br>
              <a:rPr lang="en-GB" sz="1600" b="1" dirty="0">
                <a:cs typeface="Arial"/>
              </a:rPr>
            </a:br>
            <a:r>
              <a:rPr lang="en-GB" sz="1600" dirty="0">
                <a:cs typeface="Arial"/>
              </a:rPr>
              <a:t>This needs to be done for each government gateway credential that is used for filing VAT returns. It does not sign clients up to MTD.</a:t>
            </a:r>
          </a:p>
        </p:txBody>
      </p:sp>
      <p:pic>
        <p:nvPicPr>
          <p:cNvPr id="10" name="Graphic 9" descr="Contract">
            <a:extLst>
              <a:ext uri="{FF2B5EF4-FFF2-40B4-BE49-F238E27FC236}">
                <a16:creationId xmlns:a16="http://schemas.microsoft.com/office/drawing/2014/main" id="{A297129D-18C9-40F6-B4AB-AFF4B24DE46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60817" y="4462092"/>
            <a:ext cx="914400" cy="914400"/>
          </a:xfrm>
          <a:prstGeom prst="rect">
            <a:avLst/>
          </a:prstGeom>
        </p:spPr>
      </p:pic>
    </p:spTree>
    <p:extLst>
      <p:ext uri="{BB962C8B-B14F-4D97-AF65-F5344CB8AC3E}">
        <p14:creationId xmlns:p14="http://schemas.microsoft.com/office/powerpoint/2010/main" val="3991124463"/>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990A7E8-6129-45D4-845B-D497A3FC43CF}"/>
              </a:ext>
            </a:extLst>
          </p:cNvPr>
          <p:cNvSpPr/>
          <p:nvPr/>
        </p:nvSpPr>
        <p:spPr>
          <a:xfrm>
            <a:off x="813105" y="1403265"/>
            <a:ext cx="11595176" cy="369332"/>
          </a:xfrm>
          <a:prstGeom prst="rect">
            <a:avLst/>
          </a:prstGeom>
        </p:spPr>
        <p:txBody>
          <a:bodyPr wrap="square">
            <a:spAutoFit/>
          </a:bodyPr>
          <a:lstStyle/>
          <a:p>
            <a:pPr marL="285750" indent="-285750">
              <a:buFont typeface="Arial" panose="020B0604020202020204" pitchFamily="34" charset="0"/>
              <a:buChar char="•"/>
            </a:pPr>
            <a:endParaRPr lang="en-GB"/>
          </a:p>
        </p:txBody>
      </p:sp>
      <p:sp>
        <p:nvSpPr>
          <p:cNvPr id="7" name="Title 1">
            <a:extLst>
              <a:ext uri="{FF2B5EF4-FFF2-40B4-BE49-F238E27FC236}">
                <a16:creationId xmlns:a16="http://schemas.microsoft.com/office/drawing/2014/main" id="{62791954-966F-418B-A6DD-B2B0328B4438}"/>
              </a:ext>
            </a:extLst>
          </p:cNvPr>
          <p:cNvSpPr txBox="1">
            <a:spLocks/>
          </p:cNvSpPr>
          <p:nvPr/>
        </p:nvSpPr>
        <p:spPr bwMode="gray">
          <a:xfrm>
            <a:off x="236263" y="79795"/>
            <a:ext cx="11355039" cy="834431"/>
          </a:xfrm>
          <a:prstGeom prst="rect">
            <a:avLst/>
          </a:prstGeom>
          <a:noFill/>
          <a:ln>
            <a:noFill/>
          </a:ln>
        </p:spPr>
        <p:txBody>
          <a:bodyPr vert="horz" wrap="square" lIns="0" tIns="0" rIns="0" bIns="0" numCol="1" anchor="ctr" anchorCtr="0" compatLnSpc="1">
            <a:prstTxWarp prst="textNoShape">
              <a:avLst/>
            </a:prstTxWarp>
          </a:bodyPr>
          <a:lstStyle>
            <a:lvl1pPr algn="l" defTabSz="757046" rtl="0" eaLnBrk="1" latinLnBrk="0" hangingPunct="1">
              <a:spcBef>
                <a:spcPct val="0"/>
              </a:spcBef>
              <a:buNone/>
              <a:defRPr lang="fr-FR" sz="2006" kern="1200" noProof="1" dirty="0">
                <a:solidFill>
                  <a:schemeClr val="tx2"/>
                </a:solidFill>
                <a:latin typeface="+mj-lt"/>
                <a:ea typeface="+mj-ea"/>
                <a:cs typeface="+mj-cs"/>
              </a:defRPr>
            </a:lvl1pPr>
          </a:lstStyle>
          <a:p>
            <a:r>
              <a:rPr lang="en-GB" sz="2800" b="1" dirty="0"/>
              <a:t>Steps to submit non-MTD VAT returns on behalf of clients from April 2021</a:t>
            </a:r>
          </a:p>
        </p:txBody>
      </p:sp>
      <p:sp>
        <p:nvSpPr>
          <p:cNvPr id="2" name="Rectangle 1">
            <a:extLst>
              <a:ext uri="{FF2B5EF4-FFF2-40B4-BE49-F238E27FC236}">
                <a16:creationId xmlns:a16="http://schemas.microsoft.com/office/drawing/2014/main" id="{FF0D7A21-C269-4519-B326-86B83832E918}"/>
              </a:ext>
            </a:extLst>
          </p:cNvPr>
          <p:cNvSpPr/>
          <p:nvPr/>
        </p:nvSpPr>
        <p:spPr>
          <a:xfrm>
            <a:off x="1001353" y="756835"/>
            <a:ext cx="11417613" cy="1754326"/>
          </a:xfrm>
          <a:prstGeom prst="rect">
            <a:avLst/>
          </a:prstGeom>
        </p:spPr>
        <p:txBody>
          <a:bodyPr wrap="square">
            <a:spAutoFit/>
          </a:bodyPr>
          <a:lstStyle/>
          <a:p>
            <a:pPr marL="285750" indent="-285750">
              <a:buFont typeface="Arial" panose="020B0604020202020204" pitchFamily="34" charset="0"/>
              <a:buChar char="•"/>
            </a:pPr>
            <a:endParaRPr lang="en-GB"/>
          </a:p>
          <a:p>
            <a:pPr marL="285750" indent="-285750">
              <a:buFont typeface="Arial" panose="020B0604020202020204" pitchFamily="34" charset="0"/>
              <a:buChar char="•"/>
            </a:pPr>
            <a:endParaRPr lang="en-GB"/>
          </a:p>
          <a:p>
            <a:pPr marL="285750" indent="-285750">
              <a:buFont typeface="Arial" panose="020B0604020202020204" pitchFamily="34" charset="0"/>
              <a:buChar char="•"/>
            </a:pPr>
            <a:endParaRPr lang="en-GB"/>
          </a:p>
          <a:p>
            <a:br>
              <a:rPr lang="en-GB"/>
            </a:br>
            <a:br>
              <a:rPr lang="en-GB"/>
            </a:br>
            <a:endParaRPr lang="en-GB"/>
          </a:p>
        </p:txBody>
      </p:sp>
      <p:pic>
        <p:nvPicPr>
          <p:cNvPr id="8" name="Graphic 7" descr="Internet">
            <a:extLst>
              <a:ext uri="{FF2B5EF4-FFF2-40B4-BE49-F238E27FC236}">
                <a16:creationId xmlns:a16="http://schemas.microsoft.com/office/drawing/2014/main" id="{85432BDA-C118-48C8-A58B-802FF3FAD18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85329" y="1403265"/>
            <a:ext cx="936273" cy="936273"/>
          </a:xfrm>
          <a:prstGeom prst="rect">
            <a:avLst/>
          </a:prstGeom>
        </p:spPr>
      </p:pic>
      <p:pic>
        <p:nvPicPr>
          <p:cNvPr id="11" name="Graphic 10" descr="Paper">
            <a:extLst>
              <a:ext uri="{FF2B5EF4-FFF2-40B4-BE49-F238E27FC236}">
                <a16:creationId xmlns:a16="http://schemas.microsoft.com/office/drawing/2014/main" id="{E40E78A3-3416-4D93-A894-BD64B0A6323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804018" y="3157591"/>
            <a:ext cx="764817" cy="764817"/>
          </a:xfrm>
          <a:prstGeom prst="rect">
            <a:avLst/>
          </a:prstGeom>
        </p:spPr>
      </p:pic>
      <p:pic>
        <p:nvPicPr>
          <p:cNvPr id="13" name="Graphic 12" descr="Cloud Computing">
            <a:extLst>
              <a:ext uri="{FF2B5EF4-FFF2-40B4-BE49-F238E27FC236}">
                <a16:creationId xmlns:a16="http://schemas.microsoft.com/office/drawing/2014/main" id="{BF61D297-31AB-431F-8589-E995F190972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20505" y="4759281"/>
            <a:ext cx="865922" cy="865922"/>
          </a:xfrm>
          <a:prstGeom prst="rect">
            <a:avLst/>
          </a:prstGeom>
        </p:spPr>
      </p:pic>
      <p:graphicFrame>
        <p:nvGraphicFramePr>
          <p:cNvPr id="10" name="Diagram 9">
            <a:extLst>
              <a:ext uri="{FF2B5EF4-FFF2-40B4-BE49-F238E27FC236}">
                <a16:creationId xmlns:a16="http://schemas.microsoft.com/office/drawing/2014/main" id="{D40721C4-7B53-4E4E-96DB-039C4196B203}"/>
              </a:ext>
            </a:extLst>
          </p:cNvPr>
          <p:cNvGraphicFramePr/>
          <p:nvPr>
            <p:extLst/>
          </p:nvPr>
        </p:nvGraphicFramePr>
        <p:xfrm>
          <a:off x="1001353" y="817133"/>
          <a:ext cx="9630807" cy="5418667"/>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pic>
        <p:nvPicPr>
          <p:cNvPr id="12" name="Graphic 11" descr="Internet">
            <a:extLst>
              <a:ext uri="{FF2B5EF4-FFF2-40B4-BE49-F238E27FC236}">
                <a16:creationId xmlns:a16="http://schemas.microsoft.com/office/drawing/2014/main" id="{0A89A931-5638-4FAE-9BFE-DF7BCA2F931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282398" y="1422606"/>
            <a:ext cx="936273" cy="936273"/>
          </a:xfrm>
          <a:prstGeom prst="rect">
            <a:avLst/>
          </a:prstGeom>
        </p:spPr>
      </p:pic>
      <p:pic>
        <p:nvPicPr>
          <p:cNvPr id="14" name="Graphic 13" descr="Paper">
            <a:extLst>
              <a:ext uri="{FF2B5EF4-FFF2-40B4-BE49-F238E27FC236}">
                <a16:creationId xmlns:a16="http://schemas.microsoft.com/office/drawing/2014/main" id="{CF667DE8-758C-44B8-B631-4225EEA9BB7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650174" y="2946402"/>
            <a:ext cx="764817" cy="764817"/>
          </a:xfrm>
          <a:prstGeom prst="rect">
            <a:avLst/>
          </a:prstGeom>
        </p:spPr>
      </p:pic>
      <p:pic>
        <p:nvPicPr>
          <p:cNvPr id="15" name="Graphic 14" descr="Cloud Computing">
            <a:extLst>
              <a:ext uri="{FF2B5EF4-FFF2-40B4-BE49-F238E27FC236}">
                <a16:creationId xmlns:a16="http://schemas.microsoft.com/office/drawing/2014/main" id="{3A5854EB-2789-4E50-9AAC-15B4F8D8F59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354686" y="4740058"/>
            <a:ext cx="865922" cy="865922"/>
          </a:xfrm>
          <a:prstGeom prst="rect">
            <a:avLst/>
          </a:prstGeom>
        </p:spPr>
      </p:pic>
    </p:spTree>
    <p:extLst>
      <p:ext uri="{BB962C8B-B14F-4D97-AF65-F5344CB8AC3E}">
        <p14:creationId xmlns:p14="http://schemas.microsoft.com/office/powerpoint/2010/main" val="1722433420"/>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0990A7E8-6129-45D4-845B-D497A3FC43CF}"/>
              </a:ext>
            </a:extLst>
          </p:cNvPr>
          <p:cNvSpPr/>
          <p:nvPr/>
        </p:nvSpPr>
        <p:spPr>
          <a:xfrm>
            <a:off x="813105" y="1403265"/>
            <a:ext cx="11595176" cy="369332"/>
          </a:xfrm>
          <a:prstGeom prst="rect">
            <a:avLst/>
          </a:prstGeom>
        </p:spPr>
        <p:txBody>
          <a:bodyPr wrap="square">
            <a:spAutoFit/>
          </a:bodyPr>
          <a:lstStyle/>
          <a:p>
            <a:pPr marL="285750" indent="-285750">
              <a:buFont typeface="Arial" panose="020B0604020202020204" pitchFamily="34" charset="0"/>
              <a:buChar char="•"/>
            </a:pPr>
            <a:endParaRPr lang="en-GB"/>
          </a:p>
        </p:txBody>
      </p:sp>
      <p:sp>
        <p:nvSpPr>
          <p:cNvPr id="7" name="Title 1">
            <a:extLst>
              <a:ext uri="{FF2B5EF4-FFF2-40B4-BE49-F238E27FC236}">
                <a16:creationId xmlns:a16="http://schemas.microsoft.com/office/drawing/2014/main" id="{62791954-966F-418B-A6DD-B2B0328B4438}"/>
              </a:ext>
            </a:extLst>
          </p:cNvPr>
          <p:cNvSpPr txBox="1">
            <a:spLocks/>
          </p:cNvSpPr>
          <p:nvPr/>
        </p:nvSpPr>
        <p:spPr bwMode="gray">
          <a:xfrm>
            <a:off x="236263" y="-110751"/>
            <a:ext cx="11355039" cy="834431"/>
          </a:xfrm>
          <a:prstGeom prst="rect">
            <a:avLst/>
          </a:prstGeom>
          <a:noFill/>
          <a:ln>
            <a:noFill/>
          </a:ln>
        </p:spPr>
        <p:txBody>
          <a:bodyPr vert="horz" wrap="square" lIns="0" tIns="0" rIns="0" bIns="0" numCol="1" anchor="ctr" anchorCtr="0" compatLnSpc="1">
            <a:prstTxWarp prst="textNoShape">
              <a:avLst/>
            </a:prstTxWarp>
          </a:bodyPr>
          <a:lstStyle>
            <a:lvl1pPr algn="l" defTabSz="757046" rtl="0" eaLnBrk="1" latinLnBrk="0" hangingPunct="1">
              <a:spcBef>
                <a:spcPct val="0"/>
              </a:spcBef>
              <a:buNone/>
              <a:defRPr lang="fr-FR" sz="2006" kern="1200" noProof="1" dirty="0">
                <a:solidFill>
                  <a:schemeClr val="tx2"/>
                </a:solidFill>
                <a:latin typeface="+mj-lt"/>
                <a:ea typeface="+mj-ea"/>
                <a:cs typeface="+mj-cs"/>
              </a:defRPr>
            </a:lvl1pPr>
          </a:lstStyle>
          <a:p>
            <a:r>
              <a:rPr lang="en-GB" sz="2800" b="1" dirty="0"/>
              <a:t>What to do if there are problems</a:t>
            </a:r>
          </a:p>
        </p:txBody>
      </p:sp>
      <p:sp>
        <p:nvSpPr>
          <p:cNvPr id="2" name="Rectangle 1">
            <a:extLst>
              <a:ext uri="{FF2B5EF4-FFF2-40B4-BE49-F238E27FC236}">
                <a16:creationId xmlns:a16="http://schemas.microsoft.com/office/drawing/2014/main" id="{FF0D7A21-C269-4519-B326-86B83832E918}"/>
              </a:ext>
            </a:extLst>
          </p:cNvPr>
          <p:cNvSpPr/>
          <p:nvPr/>
        </p:nvSpPr>
        <p:spPr>
          <a:xfrm>
            <a:off x="1001353" y="756835"/>
            <a:ext cx="11417613" cy="1754326"/>
          </a:xfrm>
          <a:prstGeom prst="rect">
            <a:avLst/>
          </a:prstGeom>
        </p:spPr>
        <p:txBody>
          <a:bodyPr wrap="square">
            <a:spAutoFit/>
          </a:bodyPr>
          <a:lstStyle/>
          <a:p>
            <a:pPr marL="285750" indent="-285750">
              <a:buFont typeface="Arial" panose="020B0604020202020204" pitchFamily="34" charset="0"/>
              <a:buChar char="•"/>
            </a:pPr>
            <a:endParaRPr lang="en-GB"/>
          </a:p>
          <a:p>
            <a:pPr marL="285750" indent="-285750">
              <a:buFont typeface="Arial" panose="020B0604020202020204" pitchFamily="34" charset="0"/>
              <a:buChar char="•"/>
            </a:pPr>
            <a:endParaRPr lang="en-GB"/>
          </a:p>
          <a:p>
            <a:pPr marL="285750" indent="-285750">
              <a:buFont typeface="Arial" panose="020B0604020202020204" pitchFamily="34" charset="0"/>
              <a:buChar char="•"/>
            </a:pPr>
            <a:endParaRPr lang="en-GB"/>
          </a:p>
          <a:p>
            <a:br>
              <a:rPr lang="en-GB"/>
            </a:br>
            <a:br>
              <a:rPr lang="en-GB"/>
            </a:br>
            <a:endParaRPr lang="en-GB"/>
          </a:p>
        </p:txBody>
      </p:sp>
      <p:pic>
        <p:nvPicPr>
          <p:cNvPr id="6" name="Graphic 5" descr="Checklist">
            <a:extLst>
              <a:ext uri="{FF2B5EF4-FFF2-40B4-BE49-F238E27FC236}">
                <a16:creationId xmlns:a16="http://schemas.microsoft.com/office/drawing/2014/main" id="{C634E7DD-0AD9-44A0-85BA-E4732FE3304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48597" y="1696381"/>
            <a:ext cx="1324696" cy="1324696"/>
          </a:xfrm>
          <a:prstGeom prst="rect">
            <a:avLst/>
          </a:prstGeom>
        </p:spPr>
      </p:pic>
      <p:pic>
        <p:nvPicPr>
          <p:cNvPr id="10" name="Graphic 9" descr="Cloud Computing">
            <a:extLst>
              <a:ext uri="{FF2B5EF4-FFF2-40B4-BE49-F238E27FC236}">
                <a16:creationId xmlns:a16="http://schemas.microsoft.com/office/drawing/2014/main" id="{C8CD5F51-EDF4-4B90-AD62-8F49B89DEB2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05211" y="4046874"/>
            <a:ext cx="1268082" cy="1268082"/>
          </a:xfrm>
          <a:prstGeom prst="rect">
            <a:avLst/>
          </a:prstGeom>
        </p:spPr>
      </p:pic>
      <p:graphicFrame>
        <p:nvGraphicFramePr>
          <p:cNvPr id="8" name="Diagram 7">
            <a:extLst>
              <a:ext uri="{FF2B5EF4-FFF2-40B4-BE49-F238E27FC236}">
                <a16:creationId xmlns:a16="http://schemas.microsoft.com/office/drawing/2014/main" id="{A1316504-60E9-4C28-90A7-1404D027DB20}"/>
              </a:ext>
            </a:extLst>
          </p:cNvPr>
          <p:cNvGraphicFramePr/>
          <p:nvPr>
            <p:extLst/>
          </p:nvPr>
        </p:nvGraphicFramePr>
        <p:xfrm>
          <a:off x="1001353" y="817133"/>
          <a:ext cx="9630807" cy="541866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pic>
        <p:nvPicPr>
          <p:cNvPr id="9" name="Graphic 8" descr="Checklist">
            <a:extLst>
              <a:ext uri="{FF2B5EF4-FFF2-40B4-BE49-F238E27FC236}">
                <a16:creationId xmlns:a16="http://schemas.microsoft.com/office/drawing/2014/main" id="{F4748635-52BA-45FA-BC8C-5745F23EBB2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348597" y="1696381"/>
            <a:ext cx="1324696" cy="1324696"/>
          </a:xfrm>
          <a:prstGeom prst="rect">
            <a:avLst/>
          </a:prstGeom>
        </p:spPr>
      </p:pic>
      <p:pic>
        <p:nvPicPr>
          <p:cNvPr id="11" name="Graphic 10" descr="Cloud Computing">
            <a:extLst>
              <a:ext uri="{FF2B5EF4-FFF2-40B4-BE49-F238E27FC236}">
                <a16:creationId xmlns:a16="http://schemas.microsoft.com/office/drawing/2014/main" id="{00FC649B-D02F-48DC-8400-BCA8224E4FCB}"/>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405211" y="4046874"/>
            <a:ext cx="1268082" cy="1268082"/>
          </a:xfrm>
          <a:prstGeom prst="rect">
            <a:avLst/>
          </a:prstGeom>
        </p:spPr>
      </p:pic>
    </p:spTree>
    <p:extLst>
      <p:ext uri="{BB962C8B-B14F-4D97-AF65-F5344CB8AC3E}">
        <p14:creationId xmlns:p14="http://schemas.microsoft.com/office/powerpoint/2010/main" val="2788358050"/>
      </p:ext>
    </p:extLst>
  </p:cSld>
  <p:clrMapOvr>
    <a:masterClrMapping/>
  </p:clrMapOvr>
  <p:transition>
    <p:fade/>
  </p:transition>
</p:sld>
</file>

<file path=ppt/theme/theme1.xml><?xml version="1.0" encoding="utf-8"?>
<a:theme xmlns:a="http://schemas.openxmlformats.org/drawingml/2006/main" name="4_HMRC_standard_2015">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xmlns="">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emplate Standard v2.potx" id="{15146238-754F-4D14-B2C0-6EF7DC775218}" vid="{4C81F139-12A2-49F1-80E4-CBBE1F350A4B}"/>
    </a:ext>
  </a:extLst>
</a:theme>
</file>

<file path=ppt/theme/theme2.xml><?xml version="1.0" encoding="utf-8"?>
<a:theme xmlns:a="http://schemas.openxmlformats.org/drawingml/2006/main" name="3_Office Theme">
  <a:themeElements>
    <a:clrScheme name="Capgemini">
      <a:dk1>
        <a:sysClr val="windowText" lastClr="000000"/>
      </a:dk1>
      <a:lt1>
        <a:srgbClr val="FFFFFF"/>
      </a:lt1>
      <a:dk2>
        <a:srgbClr val="2B143D"/>
      </a:dk2>
      <a:lt2>
        <a:srgbClr val="ECECEC"/>
      </a:lt2>
      <a:accent1>
        <a:srgbClr val="0070AD"/>
      </a:accent1>
      <a:accent2>
        <a:srgbClr val="12ABDB"/>
      </a:accent2>
      <a:accent3>
        <a:srgbClr val="2B143D"/>
      </a:accent3>
      <a:accent4>
        <a:srgbClr val="FF304C"/>
      </a:accent4>
      <a:accent5>
        <a:srgbClr val="95E616"/>
      </a:accent5>
      <a:accent6>
        <a:srgbClr val="00C37B"/>
      </a:accent6>
      <a:hlink>
        <a:srgbClr val="88D5ED"/>
      </a:hlink>
      <a:folHlink>
        <a:srgbClr val="7E39BA"/>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4_Office Theme">
  <a:themeElements>
    <a:clrScheme name="Capgemini">
      <a:dk1>
        <a:sysClr val="windowText" lastClr="000000"/>
      </a:dk1>
      <a:lt1>
        <a:srgbClr val="FFFFFF"/>
      </a:lt1>
      <a:dk2>
        <a:srgbClr val="2B143D"/>
      </a:dk2>
      <a:lt2>
        <a:srgbClr val="ECECEC"/>
      </a:lt2>
      <a:accent1>
        <a:srgbClr val="0070AD"/>
      </a:accent1>
      <a:accent2>
        <a:srgbClr val="12ABDB"/>
      </a:accent2>
      <a:accent3>
        <a:srgbClr val="2B143D"/>
      </a:accent3>
      <a:accent4>
        <a:srgbClr val="FF304C"/>
      </a:accent4>
      <a:accent5>
        <a:srgbClr val="95E616"/>
      </a:accent5>
      <a:accent6>
        <a:srgbClr val="00C37B"/>
      </a:accent6>
      <a:hlink>
        <a:srgbClr val="88D5ED"/>
      </a:hlink>
      <a:folHlink>
        <a:srgbClr val="7E39BA"/>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HMRC Theme">
  <a:themeElements>
    <a:clrScheme name="HMRC_2015">
      <a:dk1>
        <a:srgbClr val="3B3A3D"/>
      </a:dk1>
      <a:lt1>
        <a:srgbClr val="FFFFFF"/>
      </a:lt1>
      <a:dk2>
        <a:srgbClr val="008D8E"/>
      </a:dk2>
      <a:lt2>
        <a:srgbClr val="576B00"/>
      </a:lt2>
      <a:accent1>
        <a:srgbClr val="9E3039"/>
      </a:accent1>
      <a:accent2>
        <a:srgbClr val="641F45"/>
      </a:accent2>
      <a:accent3>
        <a:srgbClr val="614D7D"/>
      </a:accent3>
      <a:accent4>
        <a:srgbClr val="002F5F"/>
      </a:accent4>
      <a:accent5>
        <a:srgbClr val="BBBE0A"/>
      </a:accent5>
      <a:accent6>
        <a:srgbClr val="009DDB"/>
      </a:accent6>
      <a:hlink>
        <a:srgbClr val="D30B54"/>
      </a:hlink>
      <a:folHlink>
        <a:srgbClr val="EF7D00"/>
      </a:folHlink>
    </a:clrScheme>
    <a:fontScheme name="HMRC_NL_Standard">
      <a:majorFont>
        <a:latin typeface="Arial"/>
        <a:ea typeface="Geneva"/>
        <a:cs typeface="Arial"/>
      </a:majorFont>
      <a:minorFont>
        <a:latin typeface="Arial"/>
        <a:ea typeface="Geneva"/>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spDef>
    <a:lnDef>
      <a:spPr bwMode="auto">
        <a:xfrm>
          <a:off x="0" y="0"/>
          <a:ext cx="1" cy="1"/>
        </a:xfrm>
        <a:custGeom>
          <a:avLst/>
          <a:gdLst/>
          <a:ahLst/>
          <a:cxnLst/>
          <a:rect l="0" t="0" r="0" b="0"/>
          <a:pathLst/>
        </a:custGeom>
        <a:solidFill>
          <a:schemeClr val="tx2"/>
        </a:solidFill>
        <a:ln w="9525" cap="flat" cmpd="sng" algn="ctr">
          <a:solidFill>
            <a:srgbClr val="000000"/>
          </a:solidFill>
          <a:prstDash val="solid"/>
          <a:round/>
          <a:headEnd type="none" w="med" len="med"/>
          <a:tailEnd type="none" w="med" len="med"/>
        </a:ln>
        <a:effectLst/>
        <a:extLst>
          <a:ext uri="{AF507438-7753-43e0-B8FC-AC1667EBCBE1}">
            <a14:hiddenEffects xmlns="" xmlns:a14="http://schemas.microsoft.com/office/drawing/2010/main">
              <a:effectLst>
                <a:outerShdw blurRad="63500"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Geneva" charset="0"/>
            <a:cs typeface="Arial" charset="0"/>
          </a:defRPr>
        </a:defPPr>
      </a:lstStyle>
    </a:lnDef>
  </a:objectDefaults>
  <a:extraClrSchemeLst/>
  <a:custClrLst>
    <a:custClr name="HMRC Green">
      <a:srgbClr val="008D8E"/>
    </a:custClr>
    <a:custClr name="HMRC Lt Green">
      <a:srgbClr val="576B00"/>
    </a:custClr>
    <a:custClr name="HMRC Yellow">
      <a:srgbClr val="C8B51B"/>
    </a:custClr>
    <a:custClr name="HMRC Red">
      <a:srgbClr val="B7000D"/>
    </a:custClr>
    <a:custClr name="HMRC Orange">
      <a:srgbClr val="ED7C59"/>
    </a:custClr>
    <a:custClr name="HMRC Lt Yellow">
      <a:srgbClr val="F3CB84"/>
    </a:custClr>
    <a:custClr name="HMRC Brown">
      <a:srgbClr val="AE5000"/>
    </a:custClr>
    <a:custClr name="HMRC Maroon">
      <a:srgbClr val="7A0043"/>
    </a:custClr>
    <a:custClr name="HMRC Purple">
      <a:srgbClr val="594884"/>
    </a:custClr>
    <a:custClr name="HMRC Dk Blue">
      <a:srgbClr val="002D62"/>
    </a:custClr>
  </a:custClrLst>
  <a:extLst>
    <a:ext uri="{05A4C25C-085E-4340-85A3-A5531E510DB2}">
      <thm15:themeFamily xmlns:thm15="http://schemas.microsoft.com/office/thememl/2012/main" name="HMRC Theme" id="{2E089893-AF3B-44E3-A9B8-C493D009CE88}" vid="{84BEFB78-FE1A-44E4-BBB8-113DCD597B0F}"/>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MTD Update AOG</Template>
  <TotalTime>492</TotalTime>
  <Words>673</Words>
  <Application>Microsoft Office PowerPoint</Application>
  <PresentationFormat>Widescreen</PresentationFormat>
  <Paragraphs>118</Paragraphs>
  <Slides>11</Slides>
  <Notes>9</Notes>
  <HiddenSlides>0</HiddenSlides>
  <MMClips>0</MMClips>
  <ScaleCrop>false</ScaleCrop>
  <HeadingPairs>
    <vt:vector size="6" baseType="variant">
      <vt:variant>
        <vt:lpstr>Fonts Used</vt:lpstr>
      </vt:variant>
      <vt:variant>
        <vt:i4>3</vt:i4>
      </vt:variant>
      <vt:variant>
        <vt:lpstr>Theme</vt:lpstr>
      </vt:variant>
      <vt:variant>
        <vt:i4>4</vt:i4>
      </vt:variant>
      <vt:variant>
        <vt:lpstr>Slide Titles</vt:lpstr>
      </vt:variant>
      <vt:variant>
        <vt:i4>11</vt:i4>
      </vt:variant>
    </vt:vector>
  </HeadingPairs>
  <TitlesOfParts>
    <vt:vector size="18" baseType="lpstr">
      <vt:lpstr>Arial</vt:lpstr>
      <vt:lpstr>Calibri</vt:lpstr>
      <vt:lpstr>Verdana</vt:lpstr>
      <vt:lpstr>4_HMRC_standard_2015</vt:lpstr>
      <vt:lpstr>3_Office Theme</vt:lpstr>
      <vt:lpstr>4_Office Theme</vt:lpstr>
      <vt:lpstr>HMRC Theme</vt:lpstr>
      <vt:lpstr>VAT Migration </vt:lpstr>
      <vt:lpstr>What are we doing?</vt:lpstr>
      <vt:lpstr>Why we are moving records to ETMP</vt:lpstr>
      <vt:lpstr>What you need to do: Businesses filing through their BTA</vt:lpstr>
      <vt:lpstr>Businesses who pay by Direct Debit</vt:lpstr>
      <vt:lpstr>Agents</vt:lpstr>
      <vt:lpstr>PowerPoint Presentation</vt:lpstr>
      <vt:lpstr>PowerPoint Presentation</vt:lpstr>
      <vt:lpstr>PowerPoint Presentation</vt:lpstr>
      <vt:lpstr>Why we removing the XML submission option</vt:lpstr>
      <vt:lpstr>eXtensible Mark-up Language (XML) customers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VAT Migration </dc:title>
  <dc:creator>Fields, Amy (MTDB Transformation)</dc:creator>
  <cp:lastModifiedBy>Gellvear, Verna (MTDB Transformation)</cp:lastModifiedBy>
  <cp:revision>15</cp:revision>
  <dcterms:created xsi:type="dcterms:W3CDTF">2020-11-09T15:09:48Z</dcterms:created>
  <dcterms:modified xsi:type="dcterms:W3CDTF">2020-11-15T16:46:33Z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f9af038e-07b4-4369-a678-c835687cb272_Enabled">
    <vt:lpwstr>true</vt:lpwstr>
  </property>
  <property fmtid="{D5CDD505-2E9C-101B-9397-08002B2CF9AE}" pid="3" name="MSIP_Label_f9af038e-07b4-4369-a678-c835687cb272_SetDate">
    <vt:lpwstr>2020-11-09T15:21:21Z</vt:lpwstr>
  </property>
  <property fmtid="{D5CDD505-2E9C-101B-9397-08002B2CF9AE}" pid="4" name="MSIP_Label_f9af038e-07b4-4369-a678-c835687cb272_Method">
    <vt:lpwstr>Standard</vt:lpwstr>
  </property>
  <property fmtid="{D5CDD505-2E9C-101B-9397-08002B2CF9AE}" pid="5" name="MSIP_Label_f9af038e-07b4-4369-a678-c835687cb272_Name">
    <vt:lpwstr>OFFICIAL</vt:lpwstr>
  </property>
  <property fmtid="{D5CDD505-2E9C-101B-9397-08002B2CF9AE}" pid="6" name="MSIP_Label_f9af038e-07b4-4369-a678-c835687cb272_SiteId">
    <vt:lpwstr>ac52f73c-fd1a-4a9a-8e7a-4a248f3139e1</vt:lpwstr>
  </property>
  <property fmtid="{D5CDD505-2E9C-101B-9397-08002B2CF9AE}" pid="7" name="MSIP_Label_f9af038e-07b4-4369-a678-c835687cb272_ActionId">
    <vt:lpwstr>3b8cd593-0082-4336-bca9-57eb0ad46bb4</vt:lpwstr>
  </property>
  <property fmtid="{D5CDD505-2E9C-101B-9397-08002B2CF9AE}" pid="8" name="MSIP_Label_f9af038e-07b4-4369-a678-c835687cb272_ContentBits">
    <vt:lpwstr>2</vt:lpwstr>
  </property>
</Properties>
</file>